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61" r:id="rId2"/>
    <p:sldId id="292" r:id="rId3"/>
    <p:sldId id="294" r:id="rId4"/>
    <p:sldId id="318" r:id="rId5"/>
    <p:sldId id="319" r:id="rId6"/>
    <p:sldId id="265" r:id="rId7"/>
    <p:sldId id="270" r:id="rId8"/>
    <p:sldId id="268" r:id="rId9"/>
    <p:sldId id="271" r:id="rId10"/>
    <p:sldId id="293" r:id="rId11"/>
    <p:sldId id="320" r:id="rId12"/>
    <p:sldId id="295" r:id="rId13"/>
    <p:sldId id="321" r:id="rId14"/>
    <p:sldId id="322" r:id="rId15"/>
    <p:sldId id="323" r:id="rId16"/>
    <p:sldId id="296" r:id="rId17"/>
    <p:sldId id="324" r:id="rId18"/>
    <p:sldId id="326" r:id="rId19"/>
    <p:sldId id="325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</p:sldIdLst>
  <p:sldSz cx="9144000" cy="6858000" type="screen4x3"/>
  <p:notesSz cx="6858000" cy="9144000"/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07D8D3"/>
    <a:srgbClr val="00FFFF"/>
    <a:srgbClr val="D1DFEA"/>
    <a:srgbClr val="9EEA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4245" autoAdjust="0"/>
  </p:normalViewPr>
  <p:slideViewPr>
    <p:cSldViewPr>
      <p:cViewPr>
        <p:scale>
          <a:sx n="100" d="100"/>
          <a:sy n="100" d="100"/>
        </p:scale>
        <p:origin x="-1860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7C6C7-EC31-46CE-B4FD-880A3ED47794}" type="datetimeFigureOut">
              <a:rPr lang="ko-KR" altLang="en-US" smtClean="0"/>
              <a:pPr/>
              <a:t>2014-11-06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7573-2142-4C79-B0A0-8328DB7E72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A8ADFD5B-A66C-449C-B6E8-FB716D07777D}" type="datetimeFigureOut">
              <a:rPr/>
              <a:pPr/>
              <a:t>2006/6/30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7</a:t>
            </a:fld>
            <a:endParaRPr 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11</a:t>
            </a:fld>
            <a:endParaRPr 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13</a:t>
            </a:fld>
            <a:endParaRPr 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14</a:t>
            </a:fld>
            <a:endParaRPr 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ko-K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altLang="ko-KR" smtClean="0"/>
              <a:pPr/>
              <a:t>15</a:t>
            </a:fld>
            <a:endParaRPr 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gradFill flip="none" rotWithShape="1">
          <a:gsLst>
            <a:gs pos="20000">
              <a:srgbClr val="D1DFEA"/>
            </a:gs>
            <a:gs pos="50000">
              <a:schemeClr val="bg1"/>
            </a:gs>
            <a:gs pos="80000">
              <a:srgbClr val="D1DFE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157E-8DCB-4F70-A0AF-5EB586A91DD4}" type="datetime1">
              <a:rPr lang="en-US" altLang="ko-KR" smtClean="0"/>
              <a:pPr/>
              <a:t>11/6/2014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latinLnBrk="1"/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20025611">
            <a:off x="570789" y="1665214"/>
            <a:ext cx="7992000" cy="240065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5000" b="1" smtClean="0">
                <a:gradFill>
                  <a:gsLst>
                    <a:gs pos="25000">
                      <a:schemeClr val="accent5">
                        <a:alpha val="30000"/>
                      </a:schemeClr>
                    </a:gs>
                    <a:gs pos="50000">
                      <a:schemeClr val="bg1"/>
                    </a:gs>
                    <a:gs pos="75000">
                      <a:schemeClr val="accent5">
                        <a:alpha val="30000"/>
                      </a:schemeClr>
                    </a:gs>
                  </a:gsLst>
                  <a:lin ang="2700000" scaled="1"/>
                </a:gradFill>
              </a:rPr>
              <a:t>JSP 2.3</a:t>
            </a:r>
            <a:endParaRPr lang="ko-KR" altLang="en-US" sz="15000" b="1">
              <a:gradFill>
                <a:gsLst>
                  <a:gs pos="25000">
                    <a:schemeClr val="accent5">
                      <a:alpha val="30000"/>
                    </a:schemeClr>
                  </a:gs>
                  <a:gs pos="50000">
                    <a:schemeClr val="bg1"/>
                  </a:gs>
                  <a:gs pos="75000">
                    <a:schemeClr val="accent5">
                      <a:alpha val="30000"/>
                    </a:schemeClr>
                  </a:gs>
                </a:gsLst>
                <a:lin ang="2700000" scaled="1"/>
              </a:gra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11/6/2014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11/6/2014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00B0F0"/>
              </a:buClr>
              <a:buFont typeface="Wingdings 2" pitchFamily="18" charset="2"/>
              <a:buChar char=""/>
              <a:defRPr/>
            </a:lvl2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8CFA-92F5-41EE-A463-E0DE6FD27F4A}" type="datetime1">
              <a:rPr lang="ko-KR" altLang="en-US" smtClean="0"/>
              <a:pPr/>
              <a:t>2014-11-06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981A-FA72-45C5-9A3B-D0EA313DEF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altLang="ko-KR" smtClean="0"/>
              <a:pPr/>
              <a:t>11/6/2014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2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11/6/2014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1124744"/>
            <a:ext cx="9144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11/6/2014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altLang="ko-KR" smtClean="0"/>
              <a:pPr/>
              <a:t>11/6/2014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rgbClr val="FFFFFF"/>
                </a:solidFill>
              </a:rPr>
              <a:pPr/>
              <a:t>‹#›</a:t>
            </a:fld>
            <a:endParaRPr kumimoji="1" 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altLang="ko-KR" smtClean="0"/>
              <a:pPr/>
              <a:t>11/6/2014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11/6/2014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11/6/2014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6EA6-EFEA-4C30-9264-4F9291A5780D}" type="datetime1">
              <a:rPr lang="en-US" altLang="ko-KR" smtClean="0"/>
              <a:pPr/>
              <a:t>11/6/2014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pic>
        <p:nvPicPr>
          <p:cNvPr id="7" name="그림 6" descr="물결1.jpg"/>
          <p:cNvPicPr>
            <a:picLocks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258"/>
            <a:ext cx="9144000" cy="68592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2132842"/>
            <a:ext cx="8458200" cy="1222375"/>
          </a:xfrm>
        </p:spPr>
        <p:txBody>
          <a:bodyPr lIns="36000" rIns="36000" anchor="ctr">
            <a:noAutofit/>
          </a:bodyPr>
          <a:lstStyle/>
          <a:p>
            <a:pPr algn="l" fontAlgn="base"/>
            <a:r>
              <a:rPr lang="en-US" altLang="ko-KR" sz="6800" b="1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JSP</a:t>
            </a:r>
            <a:r>
              <a:rPr lang="ko-KR" altLang="en-US" sz="6800" b="1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의 개발 환경 설정</a:t>
            </a:r>
            <a:endParaRPr lang="ko-KR" altLang="en-US" sz="6800" b="1" dirty="0">
              <a:solidFill>
                <a:srgbClr val="C00000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836" y="3318892"/>
            <a:ext cx="8280000" cy="3456000"/>
          </a:xfrm>
          <a:prstGeom prst="roundRect">
            <a:avLst>
              <a:gd name="adj" fmla="val 4300"/>
            </a:avLst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36000" rIns="36000" anchor="ctr">
            <a:noAutofit/>
          </a:bodyPr>
          <a:lstStyle/>
          <a:p>
            <a:pPr algn="l"/>
            <a:r>
              <a:rPr lang="ko-KR" altLang="en-US" sz="3100" smtClean="0">
                <a:solidFill>
                  <a:schemeClr val="tx1"/>
                </a:solidFill>
              </a:rPr>
              <a:t>이번 </a:t>
            </a:r>
            <a:r>
              <a:rPr lang="en-US" altLang="ko-KR" sz="3100" smtClean="0">
                <a:solidFill>
                  <a:schemeClr val="tx1"/>
                </a:solidFill>
              </a:rPr>
              <a:t>Chapter</a:t>
            </a:r>
            <a:r>
              <a:rPr lang="ko-KR" altLang="en-US" sz="3100" smtClean="0">
                <a:solidFill>
                  <a:schemeClr val="tx1"/>
                </a:solidFill>
              </a:rPr>
              <a:t>에서는 </a:t>
            </a:r>
            <a:r>
              <a:rPr lang="en-US" altLang="ko-KR" sz="3100" smtClean="0">
                <a:solidFill>
                  <a:schemeClr val="tx1"/>
                </a:solidFill>
              </a:rPr>
              <a:t>JSP </a:t>
            </a:r>
            <a:r>
              <a:rPr lang="ko-KR" altLang="en-US" sz="3100" smtClean="0">
                <a:solidFill>
                  <a:schemeClr val="tx1"/>
                </a:solidFill>
              </a:rPr>
              <a:t>웹 애플리케이션을 개발하기 위한 환경을 설정해보겠다</a:t>
            </a:r>
            <a:r>
              <a:rPr lang="en-US" altLang="ko-KR" sz="3100" smtClean="0">
                <a:solidFill>
                  <a:schemeClr val="tx1"/>
                </a:solidFill>
              </a:rPr>
              <a:t>. JDK, </a:t>
            </a:r>
            <a:r>
              <a:rPr lang="ko-KR" altLang="en-US" sz="3100" smtClean="0">
                <a:solidFill>
                  <a:schemeClr val="tx1"/>
                </a:solidFill>
              </a:rPr>
              <a:t>톰캣</a:t>
            </a:r>
            <a:r>
              <a:rPr lang="en-US" altLang="ko-KR" sz="3100" smtClean="0">
                <a:solidFill>
                  <a:schemeClr val="tx1"/>
                </a:solidFill>
              </a:rPr>
              <a:t>, </a:t>
            </a:r>
            <a:r>
              <a:rPr lang="ko-KR" altLang="en-US" sz="3100" smtClean="0">
                <a:solidFill>
                  <a:schemeClr val="tx1"/>
                </a:solidFill>
              </a:rPr>
              <a:t>이클립스를 다운로드하여 설치한 후 가상 </a:t>
            </a:r>
            <a:r>
              <a:rPr lang="ko-KR" altLang="en-US" sz="3100" spc="-30" smtClean="0">
                <a:solidFill>
                  <a:schemeClr val="tx1"/>
                </a:solidFill>
              </a:rPr>
              <a:t>환경인 이클립스에서 개발하기 위한 환경 설정</a:t>
            </a:r>
            <a:r>
              <a:rPr lang="ko-KR" altLang="en-US" sz="3100" smtClean="0">
                <a:solidFill>
                  <a:schemeClr val="tx1"/>
                </a:solidFill>
              </a:rPr>
              <a:t> 방법을 학습하고</a:t>
            </a:r>
            <a:r>
              <a:rPr lang="en-US" altLang="ko-KR" sz="3100" smtClean="0">
                <a:solidFill>
                  <a:schemeClr val="tx1"/>
                </a:solidFill>
              </a:rPr>
              <a:t>, </a:t>
            </a:r>
            <a:r>
              <a:rPr lang="ko-KR" altLang="en-US" sz="3100" smtClean="0">
                <a:solidFill>
                  <a:schemeClr val="tx1"/>
                </a:solidFill>
              </a:rPr>
              <a:t>가상 환경인 이클립스에서 </a:t>
            </a:r>
            <a:r>
              <a:rPr lang="ko-KR" altLang="en-US" sz="3100" spc="-30" smtClean="0">
                <a:solidFill>
                  <a:schemeClr val="tx1"/>
                </a:solidFill>
              </a:rPr>
              <a:t>개발한 웹 애플리케이션을 실제 서버 환경으로</a:t>
            </a:r>
            <a:r>
              <a:rPr lang="ko-KR" altLang="en-US" sz="3100" smtClean="0">
                <a:solidFill>
                  <a:schemeClr val="tx1"/>
                </a:solidFill>
              </a:rPr>
              <a:t> 배포하는 방법도 알아본다</a:t>
            </a:r>
            <a:r>
              <a:rPr lang="en-US" altLang="ko-KR" sz="3100" smtClean="0">
                <a:solidFill>
                  <a:schemeClr val="tx1"/>
                </a:solidFill>
              </a:rPr>
              <a:t>.</a:t>
            </a:r>
            <a:endParaRPr lang="ko-KR" altLang="en-US" sz="3100" dirty="0">
              <a:solidFill>
                <a:schemeClr val="tx1"/>
              </a:solidFill>
            </a:endParaRPr>
          </a:p>
        </p:txBody>
      </p:sp>
      <p:pic>
        <p:nvPicPr>
          <p:cNvPr id="17" name="그림 16" descr="도비동그라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48680"/>
            <a:ext cx="1620000" cy="16104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1486" y="753735"/>
            <a:ext cx="720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mtClean="0">
                <a:solidFill>
                  <a:schemeClr val="bg1"/>
                </a:solidFill>
              </a:rPr>
              <a:t>2</a:t>
            </a:r>
            <a:endParaRPr lang="ko-KR" altLang="en-US" sz="72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웹</a:t>
            </a:r>
            <a:r>
              <a:rPr lang="ko-KR" altLang="en-US" sz="1000" smtClean="0"/>
              <a:t> </a:t>
            </a:r>
            <a:r>
              <a:rPr lang="ko-KR" altLang="en-US" smtClean="0"/>
              <a:t>컨테이터</a:t>
            </a:r>
            <a:r>
              <a:rPr lang="ko-KR" altLang="en-US" sz="1000" smtClean="0"/>
              <a:t> </a:t>
            </a:r>
            <a:r>
              <a:rPr lang="ko-KR" altLang="en-US" smtClean="0"/>
              <a:t>톰캣</a:t>
            </a:r>
            <a:r>
              <a:rPr lang="ko-KR" altLang="en-US" sz="1000" smtClean="0"/>
              <a:t> </a:t>
            </a:r>
            <a:r>
              <a:rPr lang="ko-KR" altLang="en-US" smtClean="0"/>
              <a:t>다운로드</a:t>
            </a:r>
            <a:r>
              <a:rPr lang="ko-KR" altLang="en-US" sz="1000" smtClean="0"/>
              <a:t> </a:t>
            </a:r>
            <a:r>
              <a:rPr lang="ko-KR" altLang="en-US" smtClean="0"/>
              <a:t>및</a:t>
            </a:r>
            <a:r>
              <a:rPr lang="ko-KR" altLang="en-US" sz="1000" smtClean="0"/>
              <a:t> </a:t>
            </a:r>
            <a:r>
              <a:rPr lang="ko-KR" altLang="en-US" smtClean="0"/>
              <a:t>설치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936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200" smtClean="0"/>
              <a:t>웹 컨테이너인 톰캣</a:t>
            </a:r>
            <a:r>
              <a:rPr lang="en-US" altLang="ko-KR" sz="3200" smtClean="0"/>
              <a:t>(Tomcat)</a:t>
            </a:r>
            <a:r>
              <a:rPr lang="ko-KR" altLang="en-US" sz="3200" smtClean="0"/>
              <a:t>은 </a:t>
            </a:r>
            <a:r>
              <a:rPr lang="en-US" altLang="ko-KR" sz="3200" smtClean="0"/>
              <a:t>JSP </a:t>
            </a:r>
            <a:r>
              <a:rPr lang="ko-KR" altLang="en-US" sz="3200" smtClean="0"/>
              <a:t>웹 애플</a:t>
            </a:r>
            <a:r>
              <a:rPr lang="ko-KR" altLang="en-US" sz="3200" spc="-80" smtClean="0"/>
              <a:t>리케이션을 작성할 수 있는 </a:t>
            </a:r>
            <a:r>
              <a:rPr lang="en-US" altLang="ko-KR" sz="3200" spc="-80" smtClean="0"/>
              <a:t>J2EE </a:t>
            </a:r>
            <a:r>
              <a:rPr lang="ko-KR" altLang="en-US" sz="3200" spc="-80" smtClean="0"/>
              <a:t>영역을 제공</a:t>
            </a:r>
            <a:endParaRPr lang="en-US" altLang="ko-KR" sz="3200" spc="-80" smtClean="0"/>
          </a:p>
          <a:p>
            <a:pPr marL="266700" lvl="1" indent="-266700" fontAlgn="base">
              <a:spcBef>
                <a:spcPts val="0"/>
              </a:spcBef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200" smtClean="0"/>
              <a:t>톰캣은 </a:t>
            </a:r>
            <a:r>
              <a:rPr lang="en-US" altLang="ko-KR" sz="3200" smtClean="0"/>
              <a:t>JSP</a:t>
            </a:r>
            <a:r>
              <a:rPr lang="ko-KR" altLang="en-US" sz="3200" smtClean="0"/>
              <a:t>및 서블릿을 작성하고 실행할 수 있는 웹 컨테이너로 웹 서버와 웹 애플리케이션 서버의 기능도 가짐</a:t>
            </a:r>
            <a:endParaRPr lang="en-US" altLang="ko-KR" sz="320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251520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1620000"/>
          </a:xfrm>
          <a:prstGeom prst="roundRect">
            <a:avLst>
              <a:gd name="adj" fmla="val 696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lvl="1" fontAlgn="base">
              <a:buSzPct val="65000"/>
            </a:pPr>
            <a:r>
              <a:rPr lang="en-US" altLang="ko-KR" sz="3200" smtClean="0">
                <a:solidFill>
                  <a:schemeClr val="tx1"/>
                </a:solidFill>
              </a:rPr>
              <a:t>http://tomcat.apache.org/</a:t>
            </a:r>
            <a:endParaRPr lang="en-US" altLang="ko-KR" sz="300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3115" y="1268760"/>
            <a:ext cx="3116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톰캣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다운로드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6" name="Rectangle 2"/>
          <p:cNvSpPr txBox="1">
            <a:spLocks/>
          </p:cNvSpPr>
          <p:nvPr/>
        </p:nvSpPr>
        <p:spPr>
          <a:xfrm>
            <a:off x="338974" y="4653136"/>
            <a:ext cx="8460000" cy="1620000"/>
          </a:xfrm>
          <a:prstGeom prst="roundRect">
            <a:avLst>
              <a:gd name="adj" fmla="val 696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extLst/>
          </a:lstStyle>
          <a:p>
            <a:pPr marL="742950" lvl="1" indent="-285750" fontAlgn="base">
              <a:spcBef>
                <a:spcPct val="20000"/>
              </a:spcBef>
              <a:buClr>
                <a:srgbClr val="00B0F0"/>
              </a:buClr>
              <a:buSzPct val="65000"/>
              <a:buFont typeface="Wingdings 2" pitchFamily="18" charset="2"/>
              <a:buChar char=""/>
            </a:pPr>
            <a:r>
              <a:rPr lang="ko-KR" altLang="en-US" sz="3200" smtClean="0">
                <a:solidFill>
                  <a:schemeClr val="tx1"/>
                </a:solidFill>
              </a:rPr>
              <a:t>다운로드 받은 톰캣 파일의 압축 해제</a:t>
            </a:r>
            <a:endParaRPr kumimoji="0" lang="en-US" altLang="ko-KR" sz="3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63115" y="3933056"/>
            <a:ext cx="21932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톰캣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설치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130029"/>
            <a:ext cx="288000" cy="328390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웹</a:t>
            </a:r>
            <a:r>
              <a:rPr lang="ko-KR" altLang="en-US" sz="1000" smtClean="0"/>
              <a:t> </a:t>
            </a:r>
            <a:r>
              <a:rPr lang="ko-KR" altLang="en-US" smtClean="0"/>
              <a:t>컨테이터</a:t>
            </a:r>
            <a:r>
              <a:rPr lang="ko-KR" altLang="en-US" sz="1000" smtClean="0"/>
              <a:t> </a:t>
            </a:r>
            <a:r>
              <a:rPr lang="ko-KR" altLang="en-US" smtClean="0"/>
              <a:t>톰캣</a:t>
            </a:r>
            <a:r>
              <a:rPr lang="ko-KR" altLang="en-US" sz="1000" smtClean="0"/>
              <a:t> </a:t>
            </a:r>
            <a:r>
              <a:rPr lang="ko-KR" altLang="en-US" smtClean="0"/>
              <a:t>다운로드</a:t>
            </a:r>
            <a:r>
              <a:rPr lang="ko-KR" altLang="en-US" sz="1000" smtClean="0"/>
              <a:t> </a:t>
            </a:r>
            <a:r>
              <a:rPr lang="ko-KR" altLang="en-US" smtClean="0"/>
              <a:t>및</a:t>
            </a:r>
            <a:r>
              <a:rPr lang="ko-KR" altLang="en-US" sz="1000" smtClean="0"/>
              <a:t> </a:t>
            </a:r>
            <a:r>
              <a:rPr lang="ko-KR" altLang="en-US" smtClean="0"/>
              <a:t>설치</a:t>
            </a:r>
            <a:endParaRPr lang="ko-KR" altLang="en-US" dirty="0" smtClean="0"/>
          </a:p>
        </p:txBody>
      </p:sp>
      <p:grpSp>
        <p:nvGrpSpPr>
          <p:cNvPr id="19" name="그룹 18"/>
          <p:cNvGrpSpPr/>
          <p:nvPr/>
        </p:nvGrpSpPr>
        <p:grpSpPr>
          <a:xfrm>
            <a:off x="251520" y="205026"/>
            <a:ext cx="720000" cy="847710"/>
            <a:chOff x="2843888" y="205026"/>
            <a:chExt cx="720000" cy="847710"/>
          </a:xfrm>
        </p:grpSpPr>
        <p:pic>
          <p:nvPicPr>
            <p:cNvPr id="20" name="그림 19" descr="동글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ko-KR" altLang="en-US" sz="3600" spc="-50" smtClean="0"/>
              <a:t>통합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개발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환경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이클립스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다운로드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및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설치</a:t>
            </a:r>
            <a:endParaRPr lang="ko-KR" altLang="en-US" sz="3600" spc="-5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200" smtClean="0"/>
              <a:t>애플리케이션을 개발하기 위한 통합 개발 환경</a:t>
            </a:r>
            <a:endParaRPr lang="en-US" altLang="ko-KR" sz="3200" smtClean="0"/>
          </a:p>
          <a:p>
            <a:pPr marL="266700" lvl="1" indent="-266700" fontAlgn="base">
              <a:spcBef>
                <a:spcPts val="0"/>
              </a:spcBef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200" smtClean="0"/>
              <a:t>체계적인 개발을 할 수 있는 각종 도구 제공</a:t>
            </a:r>
            <a:endParaRPr lang="en-US" altLang="ko-KR" sz="3200" smtClean="0"/>
          </a:p>
          <a:p>
            <a:pPr marL="266700" lvl="1" indent="-266700" fontAlgn="base">
              <a:spcBef>
                <a:spcPts val="0"/>
              </a:spcBef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200" smtClean="0"/>
              <a:t>자바기반의 애플리케이션은 물론 </a:t>
            </a:r>
            <a:r>
              <a:rPr lang="en-US" altLang="ko-KR" sz="3200" smtClean="0"/>
              <a:t>C</a:t>
            </a:r>
            <a:r>
              <a:rPr lang="ko-KR" altLang="en-US" sz="3200" smtClean="0"/>
              <a:t>기반의 애플리케이션 및 </a:t>
            </a:r>
            <a:r>
              <a:rPr lang="en-US" altLang="ko-KR" sz="3200" smtClean="0"/>
              <a:t>PHP </a:t>
            </a:r>
            <a:r>
              <a:rPr lang="ko-KR" altLang="en-US" sz="3200" smtClean="0"/>
              <a:t>기반의 웹 애플리케이션도 작성할 수 도 있으며 </a:t>
            </a:r>
            <a:r>
              <a:rPr lang="en-US" altLang="ko-KR" sz="3200" smtClean="0"/>
              <a:t>DBMS</a:t>
            </a:r>
            <a:r>
              <a:rPr lang="ko-KR" altLang="en-US" sz="3200" smtClean="0"/>
              <a:t>도 제어</a:t>
            </a:r>
            <a:endParaRPr lang="en-US" altLang="ko-KR" sz="320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2352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1620000"/>
          </a:xfrm>
          <a:prstGeom prst="roundRect">
            <a:avLst>
              <a:gd name="adj" fmla="val 696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marL="266700" lvl="1" indent="-266700" fontAlgn="base">
              <a:buSzPct val="65000"/>
            </a:pPr>
            <a:r>
              <a:rPr lang="en-US" altLang="ko-KR" sz="3200" smtClean="0">
                <a:solidFill>
                  <a:schemeClr val="tx1"/>
                </a:solidFill>
              </a:rPr>
              <a:t>http://www.eclipse.org/downloads/</a:t>
            </a:r>
            <a:endParaRPr lang="en-US" altLang="ko-KR" sz="300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3115" y="1268760"/>
            <a:ext cx="40398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이클립스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다운로드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6" name="Rectangle 2"/>
          <p:cNvSpPr txBox="1">
            <a:spLocks/>
          </p:cNvSpPr>
          <p:nvPr/>
        </p:nvSpPr>
        <p:spPr>
          <a:xfrm>
            <a:off x="338974" y="4653136"/>
            <a:ext cx="8460000" cy="1620000"/>
          </a:xfrm>
          <a:prstGeom prst="roundRect">
            <a:avLst>
              <a:gd name="adj" fmla="val 696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extLst/>
          </a:lstStyle>
          <a:p>
            <a:pPr marL="266700" lvl="1" indent="-266700" fontAlgn="base">
              <a:spcBef>
                <a:spcPct val="20000"/>
              </a:spcBef>
              <a:buClr>
                <a:srgbClr val="00B0F0"/>
              </a:buClr>
              <a:buSzPct val="65000"/>
              <a:buFont typeface="Wingdings 2" pitchFamily="18" charset="2"/>
              <a:buChar char=""/>
            </a:pPr>
            <a:r>
              <a:rPr lang="ko-KR" altLang="en-US" sz="3200" smtClean="0">
                <a:solidFill>
                  <a:schemeClr val="tx1"/>
                </a:solidFill>
              </a:rPr>
              <a:t>다운로드 받은 파일의 압축 해제</a:t>
            </a:r>
            <a:endParaRPr kumimoji="0" lang="en-US" altLang="ko-KR" sz="3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63115" y="3933056"/>
            <a:ext cx="3116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이클립스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설치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130029"/>
            <a:ext cx="288000" cy="328390"/>
          </a:xfrm>
          <a:prstGeom prst="rect">
            <a:avLst/>
          </a:prstGeom>
        </p:spPr>
      </p:pic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ko-KR" altLang="en-US" sz="3600" spc="-50" smtClean="0"/>
              <a:t>통합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개발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환경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이클립스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다운로드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및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설치</a:t>
            </a:r>
            <a:endParaRPr lang="ko-KR" altLang="en-US" sz="3600" spc="-50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323528" y="205026"/>
            <a:ext cx="720000" cy="847710"/>
            <a:chOff x="2843888" y="205026"/>
            <a:chExt cx="720000" cy="847710"/>
          </a:xfrm>
        </p:grpSpPr>
        <p:pic>
          <p:nvPicPr>
            <p:cNvPr id="23" name="그림 22" descr="동글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915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>
                <a:solidFill>
                  <a:schemeClr val="tx1"/>
                </a:solidFill>
              </a:rPr>
              <a:t>eclipse.exe </a:t>
            </a:r>
            <a:r>
              <a:rPr lang="ko-KR" altLang="en-US" sz="3200" smtClean="0">
                <a:solidFill>
                  <a:schemeClr val="tx1"/>
                </a:solidFill>
              </a:rPr>
              <a:t>파일 더블클릭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>
                <a:solidFill>
                  <a:schemeClr val="tx1"/>
                </a:solidFill>
              </a:rPr>
              <a:t>워크스페이스 지정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300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3115" y="1268760"/>
            <a:ext cx="3116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이클립스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실행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ko-KR" altLang="en-US" sz="3600" spc="-50" smtClean="0"/>
              <a:t>통합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개발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환경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이클립스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다운로드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및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설치</a:t>
            </a:r>
            <a:endParaRPr lang="ko-KR" altLang="en-US" sz="3600" spc="-50" dirty="0" smtClean="0"/>
          </a:p>
        </p:txBody>
      </p:sp>
      <p:grpSp>
        <p:nvGrpSpPr>
          <p:cNvPr id="2" name="그룹 21"/>
          <p:cNvGrpSpPr/>
          <p:nvPr/>
        </p:nvGrpSpPr>
        <p:grpSpPr>
          <a:xfrm>
            <a:off x="323528" y="205026"/>
            <a:ext cx="720000" cy="847710"/>
            <a:chOff x="2843888" y="205026"/>
            <a:chExt cx="720000" cy="847710"/>
          </a:xfrm>
        </p:grpSpPr>
        <p:pic>
          <p:nvPicPr>
            <p:cNvPr id="23" name="그림 22" descr="동글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4680000"/>
          </a:xfrm>
          <a:prstGeom prst="roundRect">
            <a:avLst>
              <a:gd name="adj" fmla="val 3915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>
                <a:solidFill>
                  <a:schemeClr val="tx1"/>
                </a:solidFill>
              </a:rPr>
              <a:t>[Windows]-[Preferene] </a:t>
            </a:r>
            <a:r>
              <a:rPr lang="ko-KR" altLang="en-US" sz="3200" smtClean="0">
                <a:solidFill>
                  <a:schemeClr val="tx1"/>
                </a:solidFill>
              </a:rPr>
              <a:t>메뉴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선택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>
                <a:solidFill>
                  <a:schemeClr val="tx1"/>
                </a:solidFill>
              </a:rPr>
              <a:t>한글인코딩 지정</a:t>
            </a:r>
            <a:r>
              <a:rPr lang="en-US" altLang="ko-KR" sz="3200" smtClean="0">
                <a:solidFill>
                  <a:schemeClr val="tx1"/>
                </a:solidFill>
              </a:rPr>
              <a:t/>
            </a:r>
            <a:br>
              <a:rPr lang="en-US" altLang="ko-KR" sz="3200" smtClean="0">
                <a:solidFill>
                  <a:schemeClr val="tx1"/>
                </a:solidFill>
              </a:rPr>
            </a:br>
            <a:r>
              <a:rPr lang="en-US" altLang="ko-KR" sz="3200" smtClean="0">
                <a:solidFill>
                  <a:schemeClr val="tx1"/>
                </a:solidFill>
              </a:rPr>
              <a:t>[Preference] </a:t>
            </a:r>
            <a:r>
              <a:rPr lang="ko-KR" altLang="en-US" sz="3200" smtClean="0">
                <a:solidFill>
                  <a:schemeClr val="tx1"/>
                </a:solidFill>
              </a:rPr>
              <a:t>창의 </a:t>
            </a:r>
            <a:r>
              <a:rPr lang="en-US" altLang="ko-KR" sz="3200" smtClean="0">
                <a:solidFill>
                  <a:schemeClr val="tx1"/>
                </a:solidFill>
              </a:rPr>
              <a:t>[General]-[Workspace] </a:t>
            </a:r>
            <a:r>
              <a:rPr lang="ko-KR" altLang="en-US" sz="3200" smtClean="0">
                <a:solidFill>
                  <a:schemeClr val="tx1"/>
                </a:solidFill>
              </a:rPr>
              <a:t>항목 선택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mtClean="0">
                <a:solidFill>
                  <a:schemeClr val="tx1"/>
                </a:solidFill>
              </a:rPr>
              <a:t>Text file encoding]</a:t>
            </a:r>
            <a:r>
              <a:rPr lang="ko-KR" altLang="en-US" smtClean="0">
                <a:solidFill>
                  <a:schemeClr val="tx1"/>
                </a:solidFill>
              </a:rPr>
              <a:t>항목에서 </a:t>
            </a:r>
            <a:r>
              <a:rPr lang="en-US" altLang="ko-KR" smtClean="0">
                <a:solidFill>
                  <a:schemeClr val="tx1"/>
                </a:solidFill>
              </a:rPr>
              <a:t>[Other]</a:t>
            </a:r>
            <a:r>
              <a:rPr lang="ko-KR" altLang="en-US" smtClean="0">
                <a:solidFill>
                  <a:schemeClr val="tx1"/>
                </a:solidFill>
              </a:rPr>
              <a:t>를 선택 후 </a:t>
            </a:r>
            <a:r>
              <a:rPr lang="en-US" altLang="ko-KR" smtClean="0">
                <a:solidFill>
                  <a:schemeClr val="tx1"/>
                </a:solidFill>
              </a:rPr>
              <a:t>[UTF-8]</a:t>
            </a:r>
            <a:r>
              <a:rPr lang="ko-KR" altLang="en-US" smtClean="0">
                <a:solidFill>
                  <a:schemeClr val="tx1"/>
                </a:solidFill>
              </a:rPr>
              <a:t>을 선택</a:t>
            </a:r>
            <a:endParaRPr lang="en-US" altLang="ko-KR" smtClean="0">
              <a:solidFill>
                <a:schemeClr val="tx1"/>
              </a:solidFill>
            </a:endParaRPr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3000" smtClean="0">
              <a:solidFill>
                <a:schemeClr val="tx1"/>
              </a:solidFill>
            </a:endParaRPr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300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3115" y="1268760"/>
            <a:ext cx="3278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작업 환경 설정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ko-KR" altLang="en-US" sz="3600" spc="-50" smtClean="0"/>
              <a:t>통합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개발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환경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이클립스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다운로드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및</a:t>
            </a:r>
            <a:r>
              <a:rPr lang="ko-KR" altLang="en-US" sz="1000" spc="-50" smtClean="0"/>
              <a:t> </a:t>
            </a:r>
            <a:r>
              <a:rPr lang="ko-KR" altLang="en-US" sz="3600" spc="-50" smtClean="0"/>
              <a:t>설치</a:t>
            </a:r>
            <a:endParaRPr lang="ko-KR" altLang="en-US" sz="3600" spc="-50" dirty="0" smtClean="0"/>
          </a:p>
        </p:txBody>
      </p:sp>
      <p:grpSp>
        <p:nvGrpSpPr>
          <p:cNvPr id="2" name="그룹 21"/>
          <p:cNvGrpSpPr/>
          <p:nvPr/>
        </p:nvGrpSpPr>
        <p:grpSpPr>
          <a:xfrm>
            <a:off x="323528" y="205026"/>
            <a:ext cx="720000" cy="847710"/>
            <a:chOff x="2843888" y="205026"/>
            <a:chExt cx="720000" cy="847710"/>
          </a:xfrm>
        </p:grpSpPr>
        <p:pic>
          <p:nvPicPr>
            <p:cNvPr id="23" name="그림 22" descr="동글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ko-KR" altLang="en-US" sz="4000" smtClean="0"/>
              <a:t>이클립스에서</a:t>
            </a:r>
            <a:r>
              <a:rPr lang="ko-KR" altLang="en-US" sz="2000" smtClean="0"/>
              <a:t> </a:t>
            </a:r>
            <a:r>
              <a:rPr lang="ko-KR" altLang="en-US" sz="4000" smtClean="0"/>
              <a:t>웹</a:t>
            </a:r>
            <a:r>
              <a:rPr lang="ko-KR" altLang="en-US" sz="2000" smtClean="0"/>
              <a:t> </a:t>
            </a:r>
            <a:r>
              <a:rPr lang="ko-KR" altLang="en-US" sz="4000" smtClean="0"/>
              <a:t>애플리케이션</a:t>
            </a:r>
            <a:r>
              <a:rPr lang="ko-KR" altLang="en-US" sz="2000" smtClean="0"/>
              <a:t> </a:t>
            </a:r>
            <a:r>
              <a:rPr lang="ko-KR" altLang="en-US" sz="4000" smtClean="0"/>
              <a:t>작성</a:t>
            </a:r>
            <a:endParaRPr lang="ko-KR" altLang="en-US" sz="40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 anchor="ctr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/>
              <a:t>설치된 톰캣 서버를 이클립스에서 제어하도록 지정</a:t>
            </a:r>
            <a:endParaRPr lang="en-US" altLang="ko-KR" sz="32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ko-KR" altLang="en-US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/>
              <a:t>서버 설정</a:t>
            </a:r>
            <a:r>
              <a:rPr lang="en-US" altLang="ko-KR" sz="3200" smtClean="0"/>
              <a:t/>
            </a:r>
            <a:br>
              <a:rPr lang="en-US" altLang="ko-KR" sz="3200" smtClean="0"/>
            </a:br>
            <a:r>
              <a:rPr lang="ko-KR" altLang="en-US" sz="3200" spc="-40" smtClean="0"/>
              <a:t>이클립스에서 </a:t>
            </a:r>
            <a:r>
              <a:rPr lang="en-US" altLang="ko-KR" sz="3200" spc="-40" smtClean="0"/>
              <a:t>[File]-[New]-[Other] </a:t>
            </a:r>
            <a:r>
              <a:rPr lang="ko-KR" altLang="en-US" sz="3200" spc="-40" smtClean="0"/>
              <a:t>메뉴 선택</a:t>
            </a:r>
            <a:endParaRPr lang="en-US" altLang="ko-KR" sz="3200" spc="-4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pc="-4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pc="-4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pc="-4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ko-KR" altLang="en-US" sz="2400" spc="-40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2360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28167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웹 서버 작성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ko-KR" altLang="en-US" sz="4000" smtClean="0"/>
              <a:t>이클립스에서</a:t>
            </a:r>
            <a:r>
              <a:rPr lang="ko-KR" altLang="en-US" sz="2000" smtClean="0"/>
              <a:t> </a:t>
            </a:r>
            <a:r>
              <a:rPr lang="ko-KR" altLang="en-US" sz="4000" smtClean="0"/>
              <a:t>웹</a:t>
            </a:r>
            <a:r>
              <a:rPr lang="ko-KR" altLang="en-US" sz="2000" smtClean="0"/>
              <a:t> </a:t>
            </a:r>
            <a:r>
              <a:rPr lang="ko-KR" altLang="en-US" sz="4000" smtClean="0"/>
              <a:t>애플리케이션</a:t>
            </a:r>
            <a:r>
              <a:rPr lang="ko-KR" altLang="en-US" sz="2000" smtClean="0"/>
              <a:t> </a:t>
            </a:r>
            <a:r>
              <a:rPr lang="ko-KR" altLang="en-US" sz="4000" smtClean="0"/>
              <a:t>작성</a:t>
            </a:r>
            <a:endParaRPr lang="ko-KR" altLang="en-US" sz="40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 anchor="ctr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/>
              <a:t>이클립스에서 애플리케이션은 프로젝트 단위로 프로그래밍</a:t>
            </a:r>
            <a:endParaRPr lang="en-US" altLang="ko-KR" sz="32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ko-KR" altLang="en-US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pc="-150" smtClean="0"/>
              <a:t>웹 어플리케이션은 동적 웹 프로젝트</a:t>
            </a:r>
            <a:r>
              <a:rPr lang="en-US" altLang="ko-KR" sz="3200" spc="-150" smtClean="0"/>
              <a:t>(Dynamic</a:t>
            </a:r>
            <a:r>
              <a:rPr lang="en-US" altLang="ko-KR" sz="3200" smtClean="0"/>
              <a:t> Web Project)</a:t>
            </a:r>
            <a:r>
              <a:rPr lang="ko-KR" altLang="en-US" sz="3200" smtClean="0"/>
              <a:t>로 생성해 실제 환경에 배포</a:t>
            </a:r>
            <a:endParaRPr lang="en-US" altLang="ko-KR" sz="32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1000" spc="-4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/>
              <a:t>동적 웹 프로젝트를 작성해야 웹 페이지를 작성</a:t>
            </a:r>
            <a:endParaRPr lang="en-US" altLang="ko-KR" sz="32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pc="-4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ko-KR" altLang="en-US" spc="-40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2360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4825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동적 웹 프로젝트 작성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ko-KR" altLang="en-US" sz="4000" smtClean="0"/>
              <a:t>이클립스에서</a:t>
            </a:r>
            <a:r>
              <a:rPr lang="ko-KR" altLang="en-US" sz="2000" smtClean="0"/>
              <a:t> </a:t>
            </a:r>
            <a:r>
              <a:rPr lang="ko-KR" altLang="en-US" sz="4000" smtClean="0"/>
              <a:t>웹</a:t>
            </a:r>
            <a:r>
              <a:rPr lang="ko-KR" altLang="en-US" sz="2000" smtClean="0"/>
              <a:t> </a:t>
            </a:r>
            <a:r>
              <a:rPr lang="ko-KR" altLang="en-US" sz="4000" smtClean="0"/>
              <a:t>애플리케이션</a:t>
            </a:r>
            <a:r>
              <a:rPr lang="ko-KR" altLang="en-US" sz="2000" smtClean="0"/>
              <a:t> </a:t>
            </a:r>
            <a:r>
              <a:rPr lang="ko-KR" altLang="en-US" sz="4000" smtClean="0"/>
              <a:t>작성</a:t>
            </a:r>
            <a:endParaRPr lang="ko-KR" altLang="en-US" sz="40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 anchor="ctr">
            <a:normAutofit/>
          </a:bodyPr>
          <a:lstStyle/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/>
              <a:t>[File]-[New]-[Other] </a:t>
            </a:r>
            <a:r>
              <a:rPr lang="ko-KR" altLang="en-US" sz="3200" smtClean="0"/>
              <a:t>메뉴</a:t>
            </a:r>
            <a:r>
              <a:rPr lang="en-US" altLang="ko-KR" sz="3200" smtClean="0"/>
              <a:t> </a:t>
            </a:r>
            <a:r>
              <a:rPr lang="ko-KR" altLang="en-US" sz="3200" smtClean="0"/>
              <a:t>선택</a:t>
            </a:r>
            <a:r>
              <a:rPr lang="en-US" altLang="ko-KR" sz="3200" smtClean="0"/>
              <a:t/>
            </a:r>
            <a:br>
              <a:rPr lang="en-US" altLang="ko-KR" sz="3200" smtClean="0"/>
            </a:br>
            <a:r>
              <a:rPr lang="en-US" altLang="ko-KR" sz="3200" spc="-70" smtClean="0"/>
              <a:t>[Web]-[Dynamic Web Project] </a:t>
            </a:r>
            <a:r>
              <a:rPr lang="ko-KR" altLang="en-US" sz="3200" spc="-70" smtClean="0"/>
              <a:t>항목으로 생성</a:t>
            </a:r>
            <a:endParaRPr lang="en-US" altLang="ko-KR" sz="3200" spc="-7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ko-KR" altLang="en-US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/>
              <a:t>생성된 동적 웹 프로젝트는 서버에 추가</a:t>
            </a:r>
            <a:endParaRPr lang="en-US" altLang="ko-KR" sz="32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pc="-4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pc="-4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pc="-4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pc="-4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ko-KR" altLang="en-US" sz="3200" spc="-40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2360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4825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동적 웹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프로젝트 작성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ko-KR" altLang="en-US" sz="4000" smtClean="0"/>
              <a:t>이클립스에서</a:t>
            </a:r>
            <a:r>
              <a:rPr lang="ko-KR" altLang="en-US" sz="2000" smtClean="0"/>
              <a:t> </a:t>
            </a:r>
            <a:r>
              <a:rPr lang="ko-KR" altLang="en-US" sz="4000" smtClean="0"/>
              <a:t>웹</a:t>
            </a:r>
            <a:r>
              <a:rPr lang="ko-KR" altLang="en-US" sz="2000" smtClean="0"/>
              <a:t> </a:t>
            </a:r>
            <a:r>
              <a:rPr lang="ko-KR" altLang="en-US" sz="4000" smtClean="0"/>
              <a:t>애플리케이션</a:t>
            </a:r>
            <a:r>
              <a:rPr lang="ko-KR" altLang="en-US" sz="2000" smtClean="0"/>
              <a:t> </a:t>
            </a:r>
            <a:r>
              <a:rPr lang="ko-KR" altLang="en-US" sz="4000" smtClean="0"/>
              <a:t>작성</a:t>
            </a:r>
            <a:endParaRPr lang="ko-KR" altLang="en-US" sz="40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 anchor="ctr">
            <a:normAutofit/>
          </a:bodyPr>
          <a:lstStyle/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/>
              <a:t>JSP </a:t>
            </a:r>
            <a:r>
              <a:rPr lang="ko-KR" altLang="en-US" sz="3200" smtClean="0"/>
              <a:t>페이지 작성 및 실행</a:t>
            </a:r>
            <a:endParaRPr lang="en-US" altLang="ko-KR" sz="32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mtClean="0"/>
              <a:t>JSP </a:t>
            </a:r>
            <a:r>
              <a:rPr lang="ko-KR" altLang="en-US" smtClean="0"/>
              <a:t>페이지의 인코딩과 템플릿을 변경하고</a:t>
            </a:r>
            <a:r>
              <a:rPr lang="en-US" altLang="ko-KR" smtClean="0"/>
              <a:t>, JSP</a:t>
            </a:r>
            <a:r>
              <a:rPr lang="ko-KR" altLang="en-US" smtClean="0"/>
              <a:t>페이지를 작성한 후 실행</a:t>
            </a:r>
            <a:endParaRPr lang="en-US" altLang="ko-KR" smtClean="0"/>
          </a:p>
          <a:p>
            <a:pPr marL="809625" lvl="1" indent="-266700" defTabSz="809625" fontAlgn="base">
              <a:spcBef>
                <a:spcPts val="0"/>
              </a:spcBef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/>
              <a:t>인코딩 </a:t>
            </a:r>
            <a:r>
              <a:rPr lang="en-US" altLang="ko-KR" sz="2400" smtClean="0"/>
              <a:t>: utf-8</a:t>
            </a:r>
          </a:p>
          <a:p>
            <a:pPr marL="809625" lvl="1" indent="-266700" defTabSz="809625" fontAlgn="base">
              <a:spcBef>
                <a:spcPts val="0"/>
              </a:spcBef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mtClean="0"/>
              <a:t>JSP </a:t>
            </a:r>
            <a:r>
              <a:rPr lang="ko-KR" altLang="en-US" smtClean="0"/>
              <a:t>페이지는 </a:t>
            </a:r>
            <a:r>
              <a:rPr lang="en-US" altLang="ko-KR" smtClean="0"/>
              <a:t>[</a:t>
            </a:r>
            <a:r>
              <a:rPr lang="ko-KR" altLang="en-US" smtClean="0"/>
              <a:t>프로젝트</a:t>
            </a:r>
            <a:r>
              <a:rPr lang="en-US" altLang="ko-KR" smtClean="0"/>
              <a:t>]-[WebContent] </a:t>
            </a:r>
            <a:r>
              <a:rPr lang="ko-KR" altLang="en-US" smtClean="0"/>
              <a:t>폴더에 생성</a:t>
            </a:r>
            <a:endParaRPr lang="en-US" altLang="ko-KR" smtClean="0"/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mtClean="0"/>
              <a:t>[Run As]-[Run on Server] </a:t>
            </a:r>
            <a:r>
              <a:rPr lang="ko-KR" altLang="en-US" smtClean="0"/>
              <a:t>메뉴를 사용해서 </a:t>
            </a:r>
            <a:r>
              <a:rPr lang="en-US" altLang="ko-KR" smtClean="0"/>
              <a:t>JSP</a:t>
            </a:r>
            <a:r>
              <a:rPr lang="ko-KR" altLang="en-US" smtClean="0"/>
              <a:t>페이지를 실행</a:t>
            </a:r>
            <a:endParaRPr lang="ko-KR" altLang="en-US" spc="-40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2360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556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JSP </a:t>
            </a:r>
            <a:r>
              <a:rPr lang="ko-KR" altLang="en-US" sz="3600" b="1" smtClean="0">
                <a:solidFill>
                  <a:srgbClr val="C00000"/>
                </a:solidFill>
              </a:rPr>
              <a:t>페이지와 서블릿 작성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(1/4)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116336" y="3106016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JDK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설치하기</a:t>
            </a:r>
            <a:endParaRPr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116336" y="408180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자바 환경 변수 설정하기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16336" y="2132856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JDK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다운로드하기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520" y="1268760"/>
            <a:ext cx="5253361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JDK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다운로드 및 설치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1520" y="1272504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116336" y="504928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JDK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설치 확인하기</a:t>
            </a:r>
            <a:endParaRPr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ko-KR" altLang="en-US" sz="4000" smtClean="0"/>
              <a:t>이클립스에서</a:t>
            </a:r>
            <a:r>
              <a:rPr lang="ko-KR" altLang="en-US" sz="2000" smtClean="0"/>
              <a:t> </a:t>
            </a:r>
            <a:r>
              <a:rPr lang="ko-KR" altLang="en-US" sz="4000" smtClean="0"/>
              <a:t>웹</a:t>
            </a:r>
            <a:r>
              <a:rPr lang="ko-KR" altLang="en-US" sz="2000" smtClean="0"/>
              <a:t> </a:t>
            </a:r>
            <a:r>
              <a:rPr lang="ko-KR" altLang="en-US" sz="4000" smtClean="0"/>
              <a:t>애플리케이션</a:t>
            </a:r>
            <a:r>
              <a:rPr lang="ko-KR" altLang="en-US" sz="2000" smtClean="0"/>
              <a:t> </a:t>
            </a:r>
            <a:r>
              <a:rPr lang="ko-KR" altLang="en-US" sz="4000" smtClean="0"/>
              <a:t>작성</a:t>
            </a:r>
            <a:endParaRPr lang="ko-KR" altLang="en-US" sz="40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 anchor="ctr">
            <a:normAutofit/>
          </a:bodyPr>
          <a:lstStyle/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/>
              <a:t>서블릿</a:t>
            </a:r>
            <a:r>
              <a:rPr lang="en-US" altLang="ko-KR" sz="3200" smtClean="0"/>
              <a:t>(Servlet)</a:t>
            </a:r>
            <a:r>
              <a:rPr lang="ko-KR" altLang="en-US" sz="3200" smtClean="0"/>
              <a:t> 작성 및 실행</a:t>
            </a:r>
            <a:endParaRPr lang="en-US" altLang="ko-KR" sz="32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mtClean="0"/>
              <a:t>서블릿은 </a:t>
            </a:r>
            <a:r>
              <a:rPr lang="en-US" altLang="ko-KR" smtClean="0"/>
              <a:t>[</a:t>
            </a:r>
            <a:r>
              <a:rPr lang="ko-KR" altLang="en-US" smtClean="0"/>
              <a:t>프로젝트</a:t>
            </a:r>
            <a:r>
              <a:rPr lang="en-US" altLang="ko-KR" smtClean="0"/>
              <a:t>]-[Java Ret] </a:t>
            </a:r>
            <a:r>
              <a:rPr lang="ko-KR" altLang="en-US" smtClean="0"/>
              <a:t>폴더에 생성</a:t>
            </a:r>
            <a:endParaRPr lang="en-US" altLang="ko-KR" smtClean="0"/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mtClean="0"/>
              <a:t>[Run As]-[Run on Server] </a:t>
            </a:r>
            <a:r>
              <a:rPr lang="ko-KR" altLang="en-US" smtClean="0"/>
              <a:t>메뉴를 사용해서 </a:t>
            </a:r>
            <a:r>
              <a:rPr lang="en-US" altLang="ko-KR" smtClean="0"/>
              <a:t>JSP</a:t>
            </a:r>
            <a:r>
              <a:rPr lang="ko-KR" altLang="en-US" smtClean="0"/>
              <a:t>페이지를 실행</a:t>
            </a:r>
            <a:endParaRPr lang="en-US" altLang="ko-KR" smtClean="0"/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pc="-40" smtClean="0"/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pc="-40" smtClean="0"/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pc="-40" smtClean="0"/>
          </a:p>
          <a:p>
            <a:pPr marL="542925" lvl="1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pc="-40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2360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556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JSP </a:t>
            </a:r>
            <a:r>
              <a:rPr lang="ko-KR" altLang="en-US" sz="3600" b="1" smtClean="0">
                <a:solidFill>
                  <a:srgbClr val="C00000"/>
                </a:solidFill>
              </a:rPr>
              <a:t>페이지와 서블릿 작성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ko-KR" altLang="en-US" sz="4000" smtClean="0"/>
              <a:t>이클립스에서</a:t>
            </a:r>
            <a:r>
              <a:rPr lang="ko-KR" altLang="en-US" sz="2000" smtClean="0"/>
              <a:t> </a:t>
            </a:r>
            <a:r>
              <a:rPr lang="ko-KR" altLang="en-US" sz="4000" smtClean="0"/>
              <a:t>웹</a:t>
            </a:r>
            <a:r>
              <a:rPr lang="ko-KR" altLang="en-US" sz="2000" smtClean="0"/>
              <a:t> </a:t>
            </a:r>
            <a:r>
              <a:rPr lang="ko-KR" altLang="en-US" sz="4000" smtClean="0"/>
              <a:t>애플리케이션</a:t>
            </a:r>
            <a:r>
              <a:rPr lang="ko-KR" altLang="en-US" sz="2000" smtClean="0"/>
              <a:t> </a:t>
            </a:r>
            <a:r>
              <a:rPr lang="ko-KR" altLang="en-US" sz="4000" smtClean="0"/>
              <a:t>작성</a:t>
            </a:r>
            <a:endParaRPr lang="ko-KR" altLang="en-US" sz="40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 anchor="ctr">
            <a:normAutofit/>
          </a:bodyPr>
          <a:lstStyle/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ko-KR" altLang="en-US" sz="3200" smtClean="0"/>
              <a:t>웹 어플리케이션을 웹상에서 서비스를 하려면</a:t>
            </a:r>
            <a:r>
              <a:rPr lang="en-US" altLang="ko-KR" sz="3200" smtClean="0"/>
              <a:t>, </a:t>
            </a:r>
            <a:r>
              <a:rPr lang="ko-KR" altLang="en-US" sz="3200" smtClean="0"/>
              <a:t>어플리케이션개발 후 실제로 서비스하는 서버로 배포파일인 </a:t>
            </a:r>
            <a:r>
              <a:rPr lang="en-US" altLang="ko-KR" sz="3200" smtClean="0"/>
              <a:t>WAR</a:t>
            </a:r>
            <a:r>
              <a:rPr lang="ko-KR" altLang="en-US" sz="3200" smtClean="0"/>
              <a:t>파일을 배포</a:t>
            </a: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/>
              <a:t>[Export]-[WAR file] </a:t>
            </a:r>
            <a:r>
              <a:rPr lang="ko-KR" altLang="en-US" sz="3200" smtClean="0"/>
              <a:t>메뉴를 사용해서 배포</a:t>
            </a:r>
            <a:endParaRPr lang="en-US" altLang="ko-KR" sz="32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2360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82622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웹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애플리케이션 배포 </a:t>
            </a:r>
            <a:r>
              <a:rPr lang="en-US" altLang="ko-KR" sz="3600" b="1" smtClean="0">
                <a:solidFill>
                  <a:srgbClr val="C00000"/>
                </a:solidFill>
              </a:rPr>
              <a:t>- WAR </a:t>
            </a:r>
            <a:r>
              <a:rPr lang="ko-KR" altLang="en-US" sz="3600" b="1" smtClean="0">
                <a:solidFill>
                  <a:srgbClr val="C00000"/>
                </a:solidFill>
              </a:rPr>
              <a:t>내보내기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ko-KR" altLang="en-US" sz="3600" spc="-100" smtClean="0"/>
              <a:t>웹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애플리케이션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폴더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구조와</a:t>
            </a:r>
            <a:r>
              <a:rPr lang="ko-KR" altLang="en-US" sz="1000" spc="-100" smtClean="0"/>
              <a:t> </a:t>
            </a:r>
            <a:r>
              <a:rPr lang="en-US" altLang="ko-KR" sz="3600" spc="-100" smtClean="0"/>
              <a:t>JSP</a:t>
            </a:r>
            <a:r>
              <a:rPr lang="en-US" altLang="ko-KR" sz="1000" spc="-100" smtClean="0"/>
              <a:t> </a:t>
            </a:r>
            <a:r>
              <a:rPr lang="ko-KR" altLang="en-US" sz="3600" spc="-100" smtClean="0"/>
              <a:t>처리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과정</a:t>
            </a:r>
            <a:endParaRPr lang="ko-KR" altLang="en-US" sz="3600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 anchor="ctr">
            <a:normAutofit/>
          </a:bodyPr>
          <a:lstStyle/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/>
              <a:t>[Java Resources]-[src]</a:t>
            </a:r>
            <a:br>
              <a:rPr lang="en-US" altLang="ko-KR" sz="3200" smtClean="0"/>
            </a:br>
            <a:r>
              <a:rPr lang="en-US" altLang="ko-KR" sz="3200" smtClean="0"/>
              <a:t>.java </a:t>
            </a:r>
            <a:r>
              <a:rPr lang="ko-KR" altLang="en-US" sz="3200" smtClean="0"/>
              <a:t>파일인 서블릿</a:t>
            </a:r>
            <a:r>
              <a:rPr lang="en-US" altLang="ko-KR" sz="3200" smtClean="0"/>
              <a:t>, </a:t>
            </a:r>
            <a:r>
              <a:rPr lang="ko-KR" altLang="en-US" sz="3200" smtClean="0"/>
              <a:t>자바 로직 클래스를 작성하는 위치</a:t>
            </a: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/>
              <a:t>[WebContent]</a:t>
            </a:r>
            <a:br>
              <a:rPr lang="en-US" altLang="ko-KR" sz="3200" smtClean="0"/>
            </a:br>
            <a:r>
              <a:rPr lang="en-US" altLang="ko-KR" sz="3200" smtClean="0"/>
              <a:t>JSP </a:t>
            </a:r>
            <a:r>
              <a:rPr lang="ko-KR" altLang="en-US" sz="3200" smtClean="0"/>
              <a:t>페이지</a:t>
            </a:r>
            <a:r>
              <a:rPr lang="en-US" altLang="ko-KR" sz="3200" smtClean="0"/>
              <a:t>, HTML, CSS, JS </a:t>
            </a:r>
            <a:r>
              <a:rPr lang="ko-KR" altLang="en-US" sz="3200" smtClean="0"/>
              <a:t>파일 및 이미지파일 등이 위치</a:t>
            </a:r>
            <a:endParaRPr lang="en-US" altLang="ko-KR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2360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5748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웹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애플리케이션 폴더 구조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ko-KR" altLang="en-US" sz="3600" spc="-100" smtClean="0"/>
              <a:t>웹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애플리케이션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폴더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구조와</a:t>
            </a:r>
            <a:r>
              <a:rPr lang="ko-KR" altLang="en-US" sz="1000" spc="-100" smtClean="0"/>
              <a:t> </a:t>
            </a:r>
            <a:r>
              <a:rPr lang="en-US" altLang="ko-KR" sz="3600" spc="-100" smtClean="0"/>
              <a:t>JSP</a:t>
            </a:r>
            <a:r>
              <a:rPr lang="en-US" altLang="ko-KR" sz="1000" spc="-100" smtClean="0"/>
              <a:t> </a:t>
            </a:r>
            <a:r>
              <a:rPr lang="ko-KR" altLang="en-US" sz="3600" spc="-100" smtClean="0"/>
              <a:t>처리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과정</a:t>
            </a:r>
            <a:endParaRPr lang="ko-KR" altLang="en-US" sz="3600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 anchor="ctr">
            <a:normAutofit/>
          </a:bodyPr>
          <a:lstStyle/>
          <a:p>
            <a:pPr marL="266700" lvl="1" indent="-266700" fontAlgn="base">
              <a:spcBef>
                <a:spcPts val="0"/>
              </a:spcBef>
              <a:buSzPct val="65000"/>
              <a:buNone/>
            </a:pPr>
            <a:endParaRPr lang="en-US" altLang="ko-KR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2360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5748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웹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애플리케이션 폴더 구조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2123330"/>
            <a:ext cx="2160000" cy="4469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899592" y="2367930"/>
            <a:ext cx="2160000" cy="1656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9592" y="4024114"/>
            <a:ext cx="2160000" cy="2556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2799978"/>
            <a:ext cx="2448272" cy="79208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이클립스의 가상 환경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</a:rPr>
              <a:t>웹 서버의 설정 파일 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47864" y="4907260"/>
            <a:ext cx="3348000" cy="79208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이클립스의 웹 애플리케이션이</a:t>
            </a:r>
            <a:endParaRPr lang="en-US" altLang="ko-KR" smtClean="0">
              <a:solidFill>
                <a:schemeClr val="tx1"/>
              </a:solidFill>
            </a:endParaRPr>
          </a:p>
          <a:p>
            <a:r>
              <a:rPr lang="ko-KR" altLang="en-US" smtClean="0">
                <a:solidFill>
                  <a:schemeClr val="tx1"/>
                </a:solidFill>
              </a:rPr>
              <a:t>되는 동적 웹 프로젝트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>
            <a:stCxn id="13" idx="1"/>
            <a:endCxn id="11" idx="3"/>
          </p:cNvCxnSpPr>
          <p:nvPr/>
        </p:nvCxnSpPr>
        <p:spPr>
          <a:xfrm flipH="1" flipV="1">
            <a:off x="3059592" y="3195930"/>
            <a:ext cx="288272" cy="92"/>
          </a:xfrm>
          <a:prstGeom prst="lin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 16"/>
          <p:cNvCxnSpPr>
            <a:stCxn id="14" idx="1"/>
            <a:endCxn id="12" idx="3"/>
          </p:cNvCxnSpPr>
          <p:nvPr/>
        </p:nvCxnSpPr>
        <p:spPr>
          <a:xfrm flipH="1" flipV="1">
            <a:off x="3059592" y="5302114"/>
            <a:ext cx="288272" cy="1190"/>
          </a:xfrm>
          <a:prstGeom prst="lin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ko-KR" altLang="en-US" sz="3600" spc="-100" smtClean="0"/>
              <a:t>웹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애플리케이션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폴더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구조와</a:t>
            </a:r>
            <a:r>
              <a:rPr lang="ko-KR" altLang="en-US" sz="1000" spc="-100" smtClean="0"/>
              <a:t> </a:t>
            </a:r>
            <a:r>
              <a:rPr lang="en-US" altLang="ko-KR" sz="3600" spc="-100" smtClean="0"/>
              <a:t>JSP</a:t>
            </a:r>
            <a:r>
              <a:rPr lang="en-US" altLang="ko-KR" sz="1000" spc="-100" smtClean="0"/>
              <a:t> </a:t>
            </a:r>
            <a:r>
              <a:rPr lang="ko-KR" altLang="en-US" sz="3600" spc="-100" smtClean="0"/>
              <a:t>처리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과정</a:t>
            </a:r>
            <a:endParaRPr lang="ko-KR" altLang="en-US" sz="3600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 anchor="ctr">
            <a:normAutofit/>
          </a:bodyPr>
          <a:lstStyle/>
          <a:p>
            <a:pPr marL="266700" lvl="1" indent="-266700" fontAlgn="base">
              <a:spcBef>
                <a:spcPts val="0"/>
              </a:spcBef>
              <a:buSzPct val="65000"/>
              <a:buNone/>
            </a:pPr>
            <a:endParaRPr lang="en-US" altLang="ko-KR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endParaRPr lang="en-US" altLang="ko-KR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2360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3560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JSP</a:t>
            </a:r>
            <a:r>
              <a:rPr lang="ko-KR" altLang="en-US" sz="3600" b="1" smtClean="0">
                <a:solidFill>
                  <a:srgbClr val="C00000"/>
                </a:solidFill>
              </a:rPr>
              <a:t>의 처리 과정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5169" y="2996952"/>
            <a:ext cx="8100000" cy="261008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2087200" y="5949280"/>
            <a:ext cx="49487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단계별 </a:t>
            </a:r>
            <a:r>
              <a:rPr lang="en-US" altLang="ko-KR" sz="2000" smtClean="0"/>
              <a:t>JSP </a:t>
            </a:r>
            <a:r>
              <a:rPr lang="ko-KR" altLang="en-US" sz="2000" smtClean="0"/>
              <a:t>페이지의</a:t>
            </a:r>
            <a:r>
              <a:rPr lang="en-US" altLang="ko-KR" sz="2000" smtClean="0"/>
              <a:t> </a:t>
            </a:r>
            <a:r>
              <a:rPr lang="ko-KR" altLang="en-US" sz="2000" smtClean="0"/>
              <a:t>내부적 처리 과정</a:t>
            </a:r>
            <a:endParaRPr lang="ko-KR" altLang="en-US" sz="200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ko-KR" altLang="en-US" sz="3600" spc="-100" smtClean="0"/>
              <a:t>웹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애플리케이션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폴더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구조와</a:t>
            </a:r>
            <a:r>
              <a:rPr lang="ko-KR" altLang="en-US" sz="1000" spc="-100" smtClean="0"/>
              <a:t> </a:t>
            </a:r>
            <a:r>
              <a:rPr lang="en-US" altLang="ko-KR" sz="3600" spc="-100" smtClean="0"/>
              <a:t>JSP</a:t>
            </a:r>
            <a:r>
              <a:rPr lang="en-US" altLang="ko-KR" sz="1000" spc="-100" smtClean="0"/>
              <a:t> </a:t>
            </a:r>
            <a:r>
              <a:rPr lang="ko-KR" altLang="en-US" sz="3600" spc="-100" smtClean="0"/>
              <a:t>처리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과정</a:t>
            </a:r>
            <a:endParaRPr lang="ko-KR" altLang="en-US" sz="3600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 anchor="ctr">
            <a:normAutofit/>
          </a:bodyPr>
          <a:lstStyle/>
          <a:p>
            <a:pPr marL="457200" lvl="1" indent="-457200" fontAlgn="base">
              <a:spcBef>
                <a:spcPts val="0"/>
              </a:spcBef>
              <a:buNone/>
            </a:pPr>
            <a:r>
              <a:rPr lang="ko-KR" altLang="en-US" smtClean="0"/>
              <a:t>① 사용자의 웹 브라우저에서 </a:t>
            </a:r>
            <a:r>
              <a:rPr lang="en-US" altLang="ko-KR" smtClean="0"/>
              <a:t>http://</a:t>
            </a:r>
            <a:r>
              <a:rPr lang="ko-KR" altLang="en-US" smtClean="0"/>
              <a:t>서버주소</a:t>
            </a:r>
            <a:r>
              <a:rPr lang="en-US" altLang="ko-KR" smtClean="0"/>
              <a:t>/a.jsp </a:t>
            </a:r>
            <a:r>
              <a:rPr lang="ko-KR" altLang="en-US" smtClean="0"/>
              <a:t>와 같은 형태로 </a:t>
            </a:r>
            <a:r>
              <a:rPr lang="en-US" altLang="ko-KR" smtClean="0"/>
              <a:t>JSP </a:t>
            </a:r>
            <a:r>
              <a:rPr lang="ko-KR" altLang="en-US" smtClean="0"/>
              <a:t>페이지를 요청</a:t>
            </a:r>
            <a:endParaRPr lang="en-US" altLang="ko-KR" smtClean="0"/>
          </a:p>
          <a:p>
            <a:pPr marL="457200" lvl="1" indent="-457200" fontAlgn="base">
              <a:spcBef>
                <a:spcPts val="0"/>
              </a:spcBef>
              <a:buNone/>
            </a:pPr>
            <a:endParaRPr lang="en-US" altLang="ko-KR" sz="1000" smtClean="0"/>
          </a:p>
          <a:p>
            <a:pPr marL="457200" lvl="1" indent="-457200" fontAlgn="base">
              <a:spcBef>
                <a:spcPts val="0"/>
              </a:spcBef>
              <a:buNone/>
            </a:pPr>
            <a:r>
              <a:rPr lang="ko-KR" altLang="en-US" smtClean="0"/>
              <a:t>② 웹 서버는 요청한 해당 페이지를 </a:t>
            </a:r>
            <a:r>
              <a:rPr lang="en-US" altLang="ko-KR" smtClean="0"/>
              <a:t>JSP </a:t>
            </a:r>
            <a:r>
              <a:rPr lang="ko-KR" altLang="en-US" smtClean="0"/>
              <a:t>컨테이너에 처리를 넘김</a:t>
            </a:r>
            <a:endParaRPr lang="en-US" altLang="ko-KR" smtClean="0"/>
          </a:p>
          <a:p>
            <a:pPr marL="457200" lvl="1" indent="-457200" fontAlgn="base">
              <a:spcBef>
                <a:spcPts val="0"/>
              </a:spcBef>
              <a:buNone/>
            </a:pPr>
            <a:endParaRPr lang="ko-KR" altLang="en-US" sz="1000" smtClean="0"/>
          </a:p>
          <a:p>
            <a:pPr marL="447675" lvl="1" indent="-447675" fontAlgn="base">
              <a:spcBef>
                <a:spcPts val="0"/>
              </a:spcBef>
              <a:buNone/>
            </a:pPr>
            <a:r>
              <a:rPr lang="ko-KR" altLang="en-US" smtClean="0"/>
              <a:t>③ 해당 </a:t>
            </a:r>
            <a:r>
              <a:rPr lang="en-US" altLang="ko-KR" smtClean="0"/>
              <a:t>JSP </a:t>
            </a:r>
            <a:r>
              <a:rPr lang="ko-KR" altLang="en-US" smtClean="0"/>
              <a:t>파일이 처음 요청된 것이면 </a:t>
            </a:r>
            <a:r>
              <a:rPr lang="en-US" altLang="ko-KR" smtClean="0"/>
              <a:t>JSP </a:t>
            </a:r>
            <a:r>
              <a:rPr lang="ko-KR" altLang="en-US" smtClean="0"/>
              <a:t>파일을 </a:t>
            </a:r>
            <a:r>
              <a:rPr lang="ko-KR" altLang="en-US" spc="-70" smtClean="0"/>
              <a:t>서블릿으로 파싱</a:t>
            </a:r>
            <a:r>
              <a:rPr lang="en-US" altLang="ko-KR" spc="-70" smtClean="0"/>
              <a:t>(a.jsp </a:t>
            </a:r>
            <a:r>
              <a:rPr lang="ko-KR" altLang="en-US" spc="-70" smtClean="0"/>
              <a:t>페이지를 </a:t>
            </a:r>
            <a:r>
              <a:rPr lang="en-US" altLang="ko-KR" spc="-70" smtClean="0"/>
              <a:t>a_jsp.java</a:t>
            </a:r>
            <a:r>
              <a:rPr lang="ko-KR" altLang="en-US" spc="-70" smtClean="0"/>
              <a:t>로 변환</a:t>
            </a:r>
            <a:r>
              <a:rPr lang="en-US" altLang="ko-KR" spc="-70" smtClean="0"/>
              <a:t>) </a:t>
            </a:r>
            <a:r>
              <a:rPr lang="en-US" altLang="ko-KR" smtClean="0"/>
              <a:t>-&gt;</a:t>
            </a:r>
            <a:r>
              <a:rPr lang="ko-KR" altLang="en-US" smtClean="0"/>
              <a:t>이전에 요청되었던 페이지일 경우 ⑥의 단계로 넘어감</a:t>
            </a:r>
            <a:endParaRPr lang="en-US" altLang="ko-KR" smtClean="0"/>
          </a:p>
          <a:p>
            <a:pPr marL="447675" lvl="1" indent="-447675" fontAlgn="base">
              <a:spcBef>
                <a:spcPts val="0"/>
              </a:spcBef>
              <a:buNone/>
            </a:pPr>
            <a:endParaRPr lang="ko-KR" altLang="en-US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2360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3560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JSP</a:t>
            </a:r>
            <a:r>
              <a:rPr lang="ko-KR" altLang="en-US" sz="3600" b="1" smtClean="0">
                <a:solidFill>
                  <a:srgbClr val="C00000"/>
                </a:solidFill>
              </a:rPr>
              <a:t>의 처리 과정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ko-KR" altLang="en-US" sz="3600" spc="-100" smtClean="0"/>
              <a:t>웹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애플리케이션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폴더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구조와</a:t>
            </a:r>
            <a:r>
              <a:rPr lang="ko-KR" altLang="en-US" sz="1000" spc="-100" smtClean="0"/>
              <a:t> </a:t>
            </a:r>
            <a:r>
              <a:rPr lang="en-US" altLang="ko-KR" sz="3600" spc="-100" smtClean="0"/>
              <a:t>JSP</a:t>
            </a:r>
            <a:r>
              <a:rPr lang="en-US" altLang="ko-KR" sz="1000" spc="-100" smtClean="0"/>
              <a:t> </a:t>
            </a:r>
            <a:r>
              <a:rPr lang="ko-KR" altLang="en-US" sz="3600" spc="-100" smtClean="0"/>
              <a:t>처리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과정</a:t>
            </a:r>
            <a:endParaRPr lang="ko-KR" altLang="en-US" sz="3600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 anchor="ctr">
            <a:normAutofit/>
          </a:bodyPr>
          <a:lstStyle/>
          <a:p>
            <a:pPr marL="457200" lvl="1" indent="-457200" fontAlgn="base">
              <a:spcBef>
                <a:spcPts val="0"/>
              </a:spcBef>
              <a:buNone/>
            </a:pPr>
            <a:r>
              <a:rPr lang="ko-KR" altLang="en-US" smtClean="0"/>
              <a:t>① 사용자의 웹 브라우저에서 </a:t>
            </a:r>
            <a:r>
              <a:rPr lang="en-US" altLang="ko-KR" smtClean="0"/>
              <a:t>http://</a:t>
            </a:r>
            <a:r>
              <a:rPr lang="ko-KR" altLang="en-US" smtClean="0"/>
              <a:t>서버주소</a:t>
            </a:r>
            <a:r>
              <a:rPr lang="en-US" altLang="ko-KR" smtClean="0"/>
              <a:t>/a.jsp </a:t>
            </a:r>
            <a:r>
              <a:rPr lang="ko-KR" altLang="en-US" smtClean="0"/>
              <a:t>와 같은 형태로 </a:t>
            </a:r>
            <a:r>
              <a:rPr lang="en-US" altLang="ko-KR" smtClean="0"/>
              <a:t>JSP </a:t>
            </a:r>
            <a:r>
              <a:rPr lang="ko-KR" altLang="en-US" smtClean="0"/>
              <a:t>페이지를 요청</a:t>
            </a:r>
            <a:endParaRPr lang="en-US" altLang="ko-KR" smtClean="0"/>
          </a:p>
          <a:p>
            <a:pPr marL="457200" lvl="1" indent="-457200" fontAlgn="base">
              <a:spcBef>
                <a:spcPts val="0"/>
              </a:spcBef>
              <a:buNone/>
            </a:pPr>
            <a:endParaRPr lang="en-US" altLang="ko-KR" sz="1000" smtClean="0"/>
          </a:p>
          <a:p>
            <a:pPr marL="457200" lvl="1" indent="-457200" fontAlgn="base">
              <a:spcBef>
                <a:spcPts val="0"/>
              </a:spcBef>
              <a:buNone/>
            </a:pPr>
            <a:r>
              <a:rPr lang="ko-KR" altLang="en-US" smtClean="0"/>
              <a:t>② 웹 서버는 요청한 해당 페이지를 </a:t>
            </a:r>
            <a:r>
              <a:rPr lang="en-US" altLang="ko-KR" smtClean="0"/>
              <a:t>JSP </a:t>
            </a:r>
            <a:r>
              <a:rPr lang="ko-KR" altLang="en-US" smtClean="0"/>
              <a:t>컨테이너에 처리를 넘김</a:t>
            </a:r>
            <a:endParaRPr lang="en-US" altLang="ko-KR" smtClean="0"/>
          </a:p>
          <a:p>
            <a:pPr marL="457200" lvl="1" indent="-457200" fontAlgn="base">
              <a:spcBef>
                <a:spcPts val="0"/>
              </a:spcBef>
              <a:buNone/>
            </a:pPr>
            <a:endParaRPr lang="ko-KR" altLang="en-US" sz="1000" smtClean="0"/>
          </a:p>
          <a:p>
            <a:pPr marL="447675" lvl="1" indent="-447675" fontAlgn="base">
              <a:spcBef>
                <a:spcPts val="0"/>
              </a:spcBef>
              <a:buNone/>
            </a:pPr>
            <a:r>
              <a:rPr lang="ko-KR" altLang="en-US" smtClean="0"/>
              <a:t>③ 해당 </a:t>
            </a:r>
            <a:r>
              <a:rPr lang="en-US" altLang="ko-KR" smtClean="0"/>
              <a:t>JSP </a:t>
            </a:r>
            <a:r>
              <a:rPr lang="ko-KR" altLang="en-US" smtClean="0"/>
              <a:t>파일이 처음 요청된 것이면 </a:t>
            </a:r>
            <a:r>
              <a:rPr lang="en-US" altLang="ko-KR" smtClean="0"/>
              <a:t>JSP </a:t>
            </a:r>
            <a:r>
              <a:rPr lang="ko-KR" altLang="en-US" smtClean="0"/>
              <a:t>파일을 </a:t>
            </a:r>
            <a:r>
              <a:rPr lang="ko-KR" altLang="en-US" spc="-70" smtClean="0"/>
              <a:t>서블릿으로 파싱</a:t>
            </a:r>
            <a:r>
              <a:rPr lang="en-US" altLang="ko-KR" spc="-70" smtClean="0"/>
              <a:t>(a.jsp </a:t>
            </a:r>
            <a:r>
              <a:rPr lang="ko-KR" altLang="en-US" spc="-70" smtClean="0"/>
              <a:t>페이지를 </a:t>
            </a:r>
            <a:r>
              <a:rPr lang="en-US" altLang="ko-KR" spc="-70" smtClean="0"/>
              <a:t>a_jsp.java</a:t>
            </a:r>
            <a:r>
              <a:rPr lang="ko-KR" altLang="en-US" spc="-70" smtClean="0"/>
              <a:t>로 변환</a:t>
            </a:r>
            <a:r>
              <a:rPr lang="en-US" altLang="ko-KR" spc="-70" smtClean="0"/>
              <a:t>) </a:t>
            </a:r>
            <a:r>
              <a:rPr lang="en-US" altLang="ko-KR" smtClean="0"/>
              <a:t>-&gt;</a:t>
            </a:r>
            <a:r>
              <a:rPr lang="ko-KR" altLang="en-US" smtClean="0"/>
              <a:t>이전에 요청되었던 페이지일 경우 ⑥의 단계로 넘어감</a:t>
            </a:r>
            <a:endParaRPr lang="en-US" altLang="ko-KR" smtClean="0"/>
          </a:p>
          <a:p>
            <a:pPr marL="447675" lvl="1" indent="-447675" fontAlgn="base">
              <a:spcBef>
                <a:spcPts val="0"/>
              </a:spcBef>
              <a:buNone/>
            </a:pPr>
            <a:endParaRPr lang="ko-KR" altLang="en-US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2360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3560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JSP</a:t>
            </a:r>
            <a:r>
              <a:rPr lang="ko-KR" altLang="en-US" sz="3600" b="1" smtClean="0">
                <a:solidFill>
                  <a:srgbClr val="C00000"/>
                </a:solidFill>
              </a:rPr>
              <a:t>의 처리 과정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ko-KR" altLang="en-US" sz="3600" spc="-100" smtClean="0"/>
              <a:t>웹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애플리케이션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폴더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구조와</a:t>
            </a:r>
            <a:r>
              <a:rPr lang="ko-KR" altLang="en-US" sz="1000" spc="-100" smtClean="0"/>
              <a:t> </a:t>
            </a:r>
            <a:r>
              <a:rPr lang="en-US" altLang="ko-KR" sz="3600" spc="-100" smtClean="0"/>
              <a:t>JSP</a:t>
            </a:r>
            <a:r>
              <a:rPr lang="en-US" altLang="ko-KR" sz="1000" spc="-100" smtClean="0"/>
              <a:t> </a:t>
            </a:r>
            <a:r>
              <a:rPr lang="ko-KR" altLang="en-US" sz="3600" spc="-100" smtClean="0"/>
              <a:t>처리</a:t>
            </a:r>
            <a:r>
              <a:rPr lang="ko-KR" altLang="en-US" sz="1000" spc="-100" smtClean="0"/>
              <a:t> </a:t>
            </a:r>
            <a:r>
              <a:rPr lang="ko-KR" altLang="en-US" sz="3600" spc="-100" smtClean="0"/>
              <a:t>과정</a:t>
            </a:r>
            <a:endParaRPr lang="ko-KR" altLang="en-US" sz="3600" spc="-1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 anchor="ctr">
            <a:normAutofit/>
          </a:bodyPr>
          <a:lstStyle/>
          <a:p>
            <a:pPr marL="457200" lvl="1" indent="-457200" fontAlgn="base">
              <a:spcBef>
                <a:spcPts val="0"/>
              </a:spcBef>
              <a:buNone/>
            </a:pPr>
            <a:r>
              <a:rPr lang="ko-KR" altLang="en-US" smtClean="0"/>
              <a:t>④</a:t>
            </a:r>
            <a:r>
              <a:rPr lang="en-US" altLang="ko-KR" smtClean="0"/>
              <a:t> </a:t>
            </a:r>
            <a:r>
              <a:rPr lang="ko-KR" altLang="en-US" smtClean="0"/>
              <a:t>클래스 파일로 컴파일</a:t>
            </a:r>
            <a:r>
              <a:rPr lang="en-US" altLang="ko-KR" smtClean="0"/>
              <a:t>(a_jsp.java </a:t>
            </a:r>
            <a:r>
              <a:rPr lang="ko-KR" altLang="en-US" smtClean="0"/>
              <a:t>서블릿 파일은 </a:t>
            </a:r>
            <a:r>
              <a:rPr lang="en-US" altLang="ko-KR" smtClean="0"/>
              <a:t>a_jsp.class </a:t>
            </a:r>
            <a:r>
              <a:rPr lang="ko-KR" altLang="en-US" smtClean="0"/>
              <a:t>파일로 컴파일</a:t>
            </a:r>
            <a:r>
              <a:rPr lang="en-US" altLang="ko-KR" smtClean="0"/>
              <a:t>)</a:t>
            </a:r>
          </a:p>
          <a:p>
            <a:pPr marL="361950" lvl="1" indent="-361950" fontAlgn="base">
              <a:spcBef>
                <a:spcPts val="0"/>
              </a:spcBef>
              <a:buNone/>
            </a:pPr>
            <a:endParaRPr lang="ko-KR" altLang="en-US" sz="1000" smtClean="0"/>
          </a:p>
          <a:p>
            <a:pPr marL="457200" lvl="1" indent="-457200" fontAlgn="base">
              <a:spcBef>
                <a:spcPts val="0"/>
              </a:spcBef>
              <a:buNone/>
            </a:pPr>
            <a:r>
              <a:rPr lang="ko-KR" altLang="en-US" smtClean="0"/>
              <a:t>⑤ 클래스 파일은 메모리에 로딩되어 실행</a:t>
            </a:r>
            <a:endParaRPr lang="en-US" altLang="ko-KR" smtClean="0"/>
          </a:p>
          <a:p>
            <a:pPr marL="361950" lvl="1" indent="-361950" fontAlgn="base">
              <a:spcBef>
                <a:spcPts val="0"/>
              </a:spcBef>
              <a:buNone/>
            </a:pPr>
            <a:endParaRPr lang="ko-KR" altLang="en-US" sz="1000" smtClean="0"/>
          </a:p>
          <a:p>
            <a:pPr marL="457200" lvl="1" indent="-457200" fontAlgn="base">
              <a:spcBef>
                <a:spcPts val="0"/>
              </a:spcBef>
              <a:buNone/>
            </a:pPr>
            <a:r>
              <a:rPr lang="ko-KR" altLang="en-US" smtClean="0"/>
              <a:t>⑥ 실행결과는 다시 웹 서버에게 넘겨짐</a:t>
            </a:r>
            <a:endParaRPr lang="en-US" altLang="ko-KR" smtClean="0"/>
          </a:p>
          <a:p>
            <a:pPr marL="361950" lvl="1" indent="-361950" fontAlgn="base">
              <a:spcBef>
                <a:spcPts val="0"/>
              </a:spcBef>
              <a:buNone/>
            </a:pPr>
            <a:endParaRPr lang="ko-KR" altLang="en-US" sz="1000" smtClean="0"/>
          </a:p>
          <a:p>
            <a:pPr marL="457200" lvl="1" indent="-457200" fontAlgn="base">
              <a:spcBef>
                <a:spcPts val="0"/>
              </a:spcBef>
              <a:buNone/>
            </a:pPr>
            <a:r>
              <a:rPr lang="ko-KR" altLang="en-US" smtClean="0"/>
              <a:t>⑦ 웹 서버는 웹 브라우저가 인식할 수 있는 </a:t>
            </a:r>
            <a:r>
              <a:rPr lang="en-US" altLang="ko-KR" smtClean="0"/>
              <a:t>HTML </a:t>
            </a:r>
            <a:r>
              <a:rPr lang="ko-KR" altLang="en-US" smtClean="0"/>
              <a:t>형태로 결과를 웹 브라우저에게 응답</a:t>
            </a:r>
            <a:endParaRPr lang="en-US" altLang="ko-KR" smtClean="0"/>
          </a:p>
          <a:p>
            <a:pPr marL="457200" lvl="1" indent="-457200" fontAlgn="base">
              <a:spcBef>
                <a:spcPts val="0"/>
              </a:spcBef>
              <a:buNone/>
            </a:pPr>
            <a:endParaRPr lang="en-US" altLang="ko-KR" smtClean="0"/>
          </a:p>
          <a:p>
            <a:pPr marL="361950" lvl="1" indent="-361950" fontAlgn="base">
              <a:spcBef>
                <a:spcPts val="0"/>
              </a:spcBef>
              <a:buNone/>
            </a:pPr>
            <a:endParaRPr lang="ko-KR" altLang="en-US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23608" y="205026"/>
            <a:ext cx="720000" cy="847710"/>
            <a:chOff x="2843888" y="205026"/>
            <a:chExt cx="720000" cy="847710"/>
          </a:xfrm>
        </p:grpSpPr>
        <p:pic>
          <p:nvPicPr>
            <p:cNvPr id="5" name="그림 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55576" y="1268760"/>
            <a:ext cx="3560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JSP</a:t>
            </a:r>
            <a:r>
              <a:rPr lang="ko-KR" altLang="en-US" sz="3600" b="1" smtClean="0">
                <a:solidFill>
                  <a:srgbClr val="C00000"/>
                </a:solidFill>
              </a:rPr>
              <a:t>의 처리 과정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(2/4)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331640" y="288999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톰캣 설치하기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31640" y="4761248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이클립스 다운로드 및 설치하기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331640" y="191683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톰캣 다운로드하기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331640" y="5733256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이클립스 실행 및 작업 환경 설정하기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71520" y="1137306"/>
            <a:ext cx="8028160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 컨테이너 톰캣</a:t>
            </a:r>
            <a:r>
              <a:rPr lang="en-US" altLang="ko-KR" sz="40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다운로드 및 설치</a:t>
            </a:r>
            <a:endParaRPr lang="ko-KR" altLang="en-US" sz="4000" b="1" spc="-10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520" y="4005064"/>
            <a:ext cx="8154797" cy="635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36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통합</a:t>
            </a:r>
            <a:r>
              <a:rPr lang="ko-KR" altLang="en-US" sz="10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</a:t>
            </a:r>
            <a:r>
              <a:rPr lang="ko-KR" altLang="en-US" sz="10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</a:t>
            </a:r>
            <a:r>
              <a:rPr lang="ko-KR" altLang="en-US" sz="10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이클립스</a:t>
            </a:r>
            <a:r>
              <a:rPr lang="ko-KR" altLang="en-US" sz="10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다운로드</a:t>
            </a:r>
            <a:r>
              <a:rPr lang="ko-KR" altLang="en-US" sz="10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</a:t>
            </a:r>
            <a:r>
              <a:rPr lang="ko-KR" altLang="en-US" sz="10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</a:t>
            </a:r>
            <a:endParaRPr lang="ko-KR" altLang="en-US" sz="3600" b="1" spc="-5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51520" y="1141130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1520" y="4021450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(3/4)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116336" y="3106016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동적 웹 프로젝트 작성하기</a:t>
            </a:r>
            <a:endParaRPr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116336" y="408180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JSP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페이지와 서블릿 작성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16336" y="2132856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웹 서버 작성하기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520" y="1268760"/>
            <a:ext cx="8422498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이클립스에서 웹 애플리케이션 작성</a:t>
            </a:r>
            <a:endParaRPr lang="ko-KR" altLang="en-US" sz="4000" b="1" spc="-5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251520" y="1272504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116336" y="504928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웹 애플리케이션 배포 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- WAR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내보내기</a:t>
            </a:r>
            <a:endParaRPr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(4/4)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116336" y="368208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JSP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의 처리 과정</a:t>
            </a:r>
            <a:endParaRPr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16336" y="270892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웹 애플리케이션 폴더 구조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520" y="1268760"/>
            <a:ext cx="8276625" cy="1272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 애플리케이션 폴더 구조와 </a:t>
            </a:r>
            <a:r>
              <a:rPr lang="en-US" altLang="ko-KR" sz="40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JSP</a:t>
            </a:r>
            <a:r>
              <a:rPr lang="ko-KR" altLang="en-US" sz="40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</a:t>
            </a:r>
            <a:r>
              <a:rPr lang="en-US" altLang="ko-KR" sz="40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40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4000" b="1" spc="-5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처리 과정</a:t>
            </a:r>
            <a:endParaRPr lang="ko-KR" altLang="en-US" sz="4000" b="1" spc="-5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251520" y="1272504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JDK </a:t>
            </a:r>
            <a:r>
              <a:rPr lang="ko-KR" altLang="en-US" smtClean="0"/>
              <a:t>다운로드 및 설치</a:t>
            </a:r>
            <a:endParaRPr lang="ko-KR" altLang="en-US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284388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200" smtClean="0">
                <a:solidFill>
                  <a:schemeClr val="tx1"/>
                </a:solidFill>
              </a:rPr>
              <a:t>자바 기반의 애플리케이션을 작성하려면 반드시 </a:t>
            </a:r>
            <a:r>
              <a:rPr lang="en-US" altLang="ko-KR" sz="3200" smtClean="0">
                <a:solidFill>
                  <a:schemeClr val="tx1"/>
                </a:solidFill>
              </a:rPr>
              <a:t>JDK(Java Development Kit, </a:t>
            </a:r>
            <a:r>
              <a:rPr lang="ko-KR" altLang="en-US" sz="3200" smtClean="0">
                <a:solidFill>
                  <a:schemeClr val="tx1"/>
                </a:solidFill>
              </a:rPr>
              <a:t>자바 개발 킷</a:t>
            </a:r>
            <a:r>
              <a:rPr lang="en-US" altLang="ko-KR" sz="3200" smtClean="0">
                <a:solidFill>
                  <a:schemeClr val="tx1"/>
                </a:solidFill>
              </a:rPr>
              <a:t>)</a:t>
            </a:r>
            <a:r>
              <a:rPr lang="ko-KR" altLang="en-US" sz="3200" smtClean="0">
                <a:solidFill>
                  <a:schemeClr val="tx1"/>
                </a:solidFill>
              </a:rPr>
              <a:t>을 설치</a:t>
            </a:r>
            <a:endParaRPr lang="en-US" altLang="ko-KR" sz="3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en-US" altLang="ko-KR" sz="3200" smtClean="0">
                <a:solidFill>
                  <a:schemeClr val="tx1"/>
                </a:solidFill>
              </a:rPr>
              <a:t>JDK</a:t>
            </a:r>
            <a:r>
              <a:rPr lang="ko-KR" altLang="en-US" sz="3200" smtClean="0">
                <a:solidFill>
                  <a:schemeClr val="tx1"/>
                </a:solidFill>
              </a:rPr>
              <a:t>는 자바 기반에서 작성되는 자바 프로그래밍 및 </a:t>
            </a:r>
            <a:r>
              <a:rPr lang="en-US" altLang="ko-KR" sz="3200" smtClean="0">
                <a:solidFill>
                  <a:schemeClr val="tx1"/>
                </a:solidFill>
              </a:rPr>
              <a:t>JSP </a:t>
            </a:r>
            <a:r>
              <a:rPr lang="ko-KR" altLang="en-US" sz="3200" smtClean="0">
                <a:solidFill>
                  <a:schemeClr val="tx1"/>
                </a:solidFill>
              </a:rPr>
              <a:t>페이지를 실행할 수 있는 개발 환경 도구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AEEF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2800" smtClean="0">
                <a:solidFill>
                  <a:schemeClr val="tx1"/>
                </a:solidFill>
              </a:rPr>
              <a:t>자바 언어를 컴퓨터가 인식할 수 있는 기계어로 번역해 프로그램을 실행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sz="half" idx="1"/>
          </p:nvPr>
        </p:nvSpPr>
        <p:spPr>
          <a:xfrm>
            <a:off x="338974" y="1988840"/>
            <a:ext cx="8460000" cy="1620000"/>
          </a:xfrm>
          <a:prstGeom prst="roundRect">
            <a:avLst>
              <a:gd name="adj" fmla="val 696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marL="266700" lvl="1" indent="-266700" fontAlgn="base">
              <a:buSzPct val="65000"/>
            </a:pPr>
            <a:r>
              <a:rPr lang="en-US" altLang="ko-KR" sz="3200" smtClean="0">
                <a:solidFill>
                  <a:schemeClr val="tx1"/>
                </a:solidFill>
              </a:rPr>
              <a:t>http://www.oracle.com/technetwork/java/javase/downloads/index.html </a:t>
            </a:r>
            <a:endParaRPr lang="en-US" altLang="ko-KR" sz="3000" smtClean="0"/>
          </a:p>
        </p:txBody>
      </p:sp>
      <p:sp>
        <p:nvSpPr>
          <p:cNvPr id="14" name="직사각형 13"/>
          <p:cNvSpPr/>
          <p:nvPr/>
        </p:nvSpPr>
        <p:spPr>
          <a:xfrm>
            <a:off x="763115" y="1268760"/>
            <a:ext cx="30348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JDK </a:t>
            </a:r>
            <a:r>
              <a:rPr lang="ko-KR" altLang="en-US" sz="3600" b="1" smtClean="0">
                <a:solidFill>
                  <a:srgbClr val="C00000"/>
                </a:solidFill>
              </a:rPr>
              <a:t>다운로드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6" name="Rectangle 2"/>
          <p:cNvSpPr txBox="1">
            <a:spLocks/>
          </p:cNvSpPr>
          <p:nvPr/>
        </p:nvSpPr>
        <p:spPr>
          <a:xfrm>
            <a:off x="338974" y="4653136"/>
            <a:ext cx="8460000" cy="1620000"/>
          </a:xfrm>
          <a:prstGeom prst="roundRect">
            <a:avLst>
              <a:gd name="adj" fmla="val 6968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extLst/>
          </a:lstStyle>
          <a:p>
            <a:pPr marL="266700" lvl="1" indent="-266700" fontAlgn="base">
              <a:spcBef>
                <a:spcPct val="20000"/>
              </a:spcBef>
              <a:buClr>
                <a:srgbClr val="00B0F0"/>
              </a:buClr>
              <a:buSzPct val="65000"/>
              <a:buFont typeface="Wingdings 2" pitchFamily="18" charset="2"/>
              <a:buChar char=""/>
            </a:pPr>
            <a:r>
              <a:rPr lang="ko-KR" altLang="en-US" sz="3200" smtClean="0">
                <a:solidFill>
                  <a:schemeClr val="tx1"/>
                </a:solidFill>
              </a:rPr>
              <a:t>다운로드 받은 </a:t>
            </a:r>
            <a:r>
              <a:rPr lang="en-US" altLang="ko-KR" sz="3200" smtClean="0">
                <a:solidFill>
                  <a:schemeClr val="tx1"/>
                </a:solidFill>
              </a:rPr>
              <a:t>JDK </a:t>
            </a:r>
            <a:r>
              <a:rPr lang="ko-KR" altLang="en-US" sz="3200" smtClean="0">
                <a:solidFill>
                  <a:schemeClr val="tx1"/>
                </a:solidFill>
              </a:rPr>
              <a:t>설치 파일을 더블클릭해서 적당한 위치에 설치</a:t>
            </a:r>
            <a:endParaRPr kumimoji="0" lang="en-US" altLang="ko-KR" sz="3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63115" y="3933056"/>
            <a:ext cx="21114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JDK </a:t>
            </a:r>
            <a:r>
              <a:rPr lang="ko-KR" altLang="en-US" sz="3600" b="1" smtClean="0">
                <a:solidFill>
                  <a:srgbClr val="C00000"/>
                </a:solidFill>
              </a:rPr>
              <a:t>설치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130029"/>
            <a:ext cx="288000" cy="328390"/>
          </a:xfrm>
          <a:prstGeom prst="rect">
            <a:avLst/>
          </a:prstGeom>
        </p:spPr>
      </p:pic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mtClean="0"/>
              <a:t>JDK </a:t>
            </a:r>
            <a:r>
              <a:rPr lang="ko-KR" altLang="en-US" smtClean="0"/>
              <a:t>다운로드 및 설치</a:t>
            </a:r>
            <a:endParaRPr lang="ko-KR" altLang="en-US" dirty="0" smtClean="0"/>
          </a:p>
        </p:txBody>
      </p:sp>
      <p:grpSp>
        <p:nvGrpSpPr>
          <p:cNvPr id="26" name="그룹 25"/>
          <p:cNvGrpSpPr/>
          <p:nvPr/>
        </p:nvGrpSpPr>
        <p:grpSpPr>
          <a:xfrm>
            <a:off x="2843888" y="205026"/>
            <a:ext cx="720000" cy="847710"/>
            <a:chOff x="2843888" y="205026"/>
            <a:chExt cx="720000" cy="847710"/>
          </a:xfrm>
        </p:grpSpPr>
        <p:pic>
          <p:nvPicPr>
            <p:cNvPr id="27" name="그림 26" descr="동글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33053" y="1998365"/>
            <a:ext cx="8460000" cy="4680000"/>
          </a:xfrm>
          <a:prstGeom prst="roundRect">
            <a:avLst>
              <a:gd name="adj" fmla="val 3627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contourClr>
              <a:schemeClr val="bg1">
                <a:lumMod val="85000"/>
              </a:schemeClr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marL="266700" lvl="2" indent="-266700" fontAlgn="base">
              <a:spcBef>
                <a:spcPts val="0"/>
              </a:spcBef>
              <a:buClr>
                <a:srgbClr val="C00000"/>
              </a:buClr>
              <a:buSzPct val="55000"/>
            </a:pPr>
            <a:endParaRPr lang="en-US" altLang="ko-KR" sz="1000" smtClean="0"/>
          </a:p>
        </p:txBody>
      </p:sp>
      <p:sp>
        <p:nvSpPr>
          <p:cNvPr id="10" name="직사각형 9"/>
          <p:cNvSpPr/>
          <p:nvPr/>
        </p:nvSpPr>
        <p:spPr>
          <a:xfrm>
            <a:off x="755576" y="1268760"/>
            <a:ext cx="43636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자바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환경 변수 설정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mtClean="0"/>
              <a:t>JDK </a:t>
            </a:r>
            <a:r>
              <a:rPr lang="ko-KR" altLang="en-US" smtClean="0"/>
              <a:t>다운로드 및 설치</a:t>
            </a:r>
            <a:endParaRPr lang="ko-KR" altLang="en-US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2843888" y="20502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539552" y="2621188"/>
          <a:ext cx="8064896" cy="2896044"/>
        </p:xfrm>
        <a:graphic>
          <a:graphicData uri="http://schemas.openxmlformats.org/drawingml/2006/table">
            <a:tbl>
              <a:tblPr/>
              <a:tblGrid>
                <a:gridCol w="1545297"/>
                <a:gridCol w="6519599"/>
              </a:tblGrid>
              <a:tr h="5857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환경 변수명</a:t>
                      </a:r>
                      <a:endParaRPr lang="ko-KR" altLang="en-US" sz="1800" b="1" kern="0" spc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환경 변수 </a:t>
                      </a:r>
                      <a:r>
                        <a:rPr lang="ko-KR" altLang="en-US" sz="18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값</a:t>
                      </a:r>
                    </a:p>
                  </a:txBody>
                  <a:tcPr marL="18000" marR="18000" marT="18000" marB="18000" anchor="ctr" anchorCtr="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EF"/>
                    </a:solidFill>
                  </a:tcPr>
                </a:tc>
              </a:tr>
              <a:tr h="770086">
                <a:tc>
                  <a:txBody>
                    <a:bodyPr/>
                    <a:lstStyle/>
                    <a:p>
                      <a:pPr marL="2667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PATH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8000" marR="18000" marT="18000" marB="1800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319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;C:\Program Files\Java\jdk1.8.0_05\bin;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8000" marR="18000" marT="18000" marB="18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0086">
                <a:tc>
                  <a:txBody>
                    <a:bodyPr/>
                    <a:lstStyle/>
                    <a:p>
                      <a:pPr marL="2667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CLASSPATH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8000" marR="18000" marT="18000" marB="1800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319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.;C:\Program Files\Java\jdk1.8.0_05\ib\tools.jar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8000" marR="18000" marT="18000" marB="18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0086">
                <a:tc>
                  <a:txBody>
                    <a:bodyPr/>
                    <a:lstStyle/>
                    <a:p>
                      <a:pPr marL="2667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JAVA_HOME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8000" marR="18000" marT="18000" marB="1800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319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C:\Program Files\Java\jdk1.8.0_05</a:t>
                      </a:r>
                      <a:endParaRPr lang="en-US" sz="1800" kern="0" spc="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8000" marR="18000" marT="18000" marB="18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053" y="1988840"/>
            <a:ext cx="8460000" cy="4680000"/>
          </a:xfrm>
          <a:prstGeom prst="roundRect">
            <a:avLst>
              <a:gd name="adj" fmla="val 3529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effectLst>
            <a:outerShdw blurRad="44450" dist="27940" dir="5400000" algn="ctr" rotWithShape="0">
              <a:srgbClr val="000000">
                <a:alpha val="36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txBody>
          <a:bodyPr lIns="90000" rIns="90000">
            <a:normAutofit/>
          </a:bodyPr>
          <a:lstStyle/>
          <a:p>
            <a:pPr marL="542925" lvl="1" indent="-276225" fontAlgn="base">
              <a:spcBef>
                <a:spcPts val="0"/>
              </a:spcBef>
              <a:buSzPct val="65000"/>
            </a:pPr>
            <a:endParaRPr lang="en-US" altLang="ko-KR" sz="1000" smtClean="0"/>
          </a:p>
          <a:p>
            <a:pPr marL="266700" lvl="1" indent="-266700" fontAlgn="base">
              <a:spcBef>
                <a:spcPts val="0"/>
              </a:spcBef>
              <a:buSzPct val="65000"/>
            </a:pPr>
            <a:r>
              <a:rPr lang="en-US" altLang="ko-KR" sz="3200" smtClean="0"/>
              <a:t>[</a:t>
            </a:r>
            <a:r>
              <a:rPr lang="ko-KR" altLang="en-US" sz="3200" smtClean="0"/>
              <a:t>명령 프롬프트</a:t>
            </a:r>
            <a:r>
              <a:rPr lang="en-US" altLang="ko-KR" sz="3200" smtClean="0"/>
              <a:t>] </a:t>
            </a:r>
            <a:r>
              <a:rPr lang="ko-KR" altLang="en-US" sz="3200" smtClean="0"/>
              <a:t>창에서는 </a:t>
            </a:r>
            <a:r>
              <a:rPr lang="en-US" altLang="ko-KR" sz="3200" smtClean="0"/>
              <a:t>javac </a:t>
            </a:r>
            <a:r>
              <a:rPr lang="ko-KR" altLang="en-US" sz="3200" smtClean="0"/>
              <a:t>명령어와 </a:t>
            </a:r>
            <a:r>
              <a:rPr lang="en-US" altLang="ko-KR" sz="3200" smtClean="0"/>
              <a:t>java </a:t>
            </a:r>
            <a:r>
              <a:rPr lang="ko-KR" altLang="en-US" sz="3200" smtClean="0"/>
              <a:t>명령어를 실행</a:t>
            </a:r>
            <a:endParaRPr lang="en-US" altLang="ko-KR" sz="3200" dirty="0" smtClean="0"/>
          </a:p>
          <a:p>
            <a:pPr marL="809625" lvl="2" indent="-266700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/>
          </a:p>
          <a:p>
            <a:pPr marL="542925" lvl="2" indent="-276225" fontAlgn="base">
              <a:spcBef>
                <a:spcPts val="0"/>
              </a:spcBef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/>
              <a:t>[</a:t>
            </a:r>
            <a:r>
              <a:rPr lang="ko-KR" altLang="en-US" sz="2800" smtClean="0"/>
              <a:t>보조 프로그램</a:t>
            </a:r>
            <a:r>
              <a:rPr lang="en-US" altLang="ko-KR" sz="2800" smtClean="0"/>
              <a:t>]-[</a:t>
            </a:r>
            <a:r>
              <a:rPr lang="ko-KR" altLang="en-US" sz="2800" smtClean="0"/>
              <a:t>명령 프롬프트</a:t>
            </a:r>
            <a:r>
              <a:rPr lang="en-US" altLang="ko-KR" sz="2800" smtClean="0"/>
              <a:t>] </a:t>
            </a:r>
            <a:r>
              <a:rPr lang="ko-KR" altLang="en-US" sz="2800" smtClean="0"/>
              <a:t>메뉴를 사용해서 부름</a:t>
            </a:r>
            <a:endParaRPr lang="en-US" altLang="ko-KR" sz="2800" smtClean="0"/>
          </a:p>
        </p:txBody>
      </p:sp>
      <p:sp>
        <p:nvSpPr>
          <p:cNvPr id="9" name="직사각형 8"/>
          <p:cNvSpPr/>
          <p:nvPr/>
        </p:nvSpPr>
        <p:spPr>
          <a:xfrm>
            <a:off x="755576" y="1268760"/>
            <a:ext cx="41200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JDK </a:t>
            </a:r>
            <a:r>
              <a:rPr lang="ko-KR" altLang="en-US" sz="3600" b="1" smtClean="0">
                <a:solidFill>
                  <a:srgbClr val="C00000"/>
                </a:solidFill>
              </a:rPr>
              <a:t>설치 확인하기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mtClean="0"/>
              <a:t>JDK </a:t>
            </a:r>
            <a:r>
              <a:rPr lang="ko-KR" altLang="en-US" smtClean="0"/>
              <a:t>다운로드 및 설치</a:t>
            </a:r>
            <a:endParaRPr lang="ko-KR" altLang="en-US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2843888" y="20502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869</Words>
  <Application>Microsoft Office PowerPoint</Application>
  <PresentationFormat>화면 슬라이드 쇼(4:3)</PresentationFormat>
  <Paragraphs>210</Paragraphs>
  <Slides>27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JSP의 개발 환경 설정</vt:lpstr>
      <vt:lpstr>목차(1/4)</vt:lpstr>
      <vt:lpstr>목차(2/4)</vt:lpstr>
      <vt:lpstr>목차(3/4)</vt:lpstr>
      <vt:lpstr>목차(4/4)</vt:lpstr>
      <vt:lpstr>JDK 다운로드 및 설치</vt:lpstr>
      <vt:lpstr>JDK 다운로드 및 설치</vt:lpstr>
      <vt:lpstr>JDK 다운로드 및 설치</vt:lpstr>
      <vt:lpstr>JDK 다운로드 및 설치</vt:lpstr>
      <vt:lpstr>웹 컨테이터 톰캣 다운로드 및 설치</vt:lpstr>
      <vt:lpstr>웹 컨테이터 톰캣 다운로드 및 설치</vt:lpstr>
      <vt:lpstr>통합 개발 환경 이클립스 다운로드 및 설치</vt:lpstr>
      <vt:lpstr>통합 개발 환경 이클립스 다운로드 및 설치</vt:lpstr>
      <vt:lpstr>통합 개발 환경 이클립스 다운로드 및 설치</vt:lpstr>
      <vt:lpstr>통합 개발 환경 이클립스 다운로드 및 설치</vt:lpstr>
      <vt:lpstr>이클립스에서 웹 애플리케이션 작성</vt:lpstr>
      <vt:lpstr>이클립스에서 웹 애플리케이션 작성</vt:lpstr>
      <vt:lpstr>이클립스에서 웹 애플리케이션 작성</vt:lpstr>
      <vt:lpstr>이클립스에서 웹 애플리케이션 작성</vt:lpstr>
      <vt:lpstr>이클립스에서 웹 애플리케이션 작성</vt:lpstr>
      <vt:lpstr>이클립스에서 웹 애플리케이션 작성</vt:lpstr>
      <vt:lpstr>웹 애플리케이션 폴더 구조와 JSP 처리 과정</vt:lpstr>
      <vt:lpstr>웹 애플리케이션 폴더 구조와 JSP 처리 과정</vt:lpstr>
      <vt:lpstr>웹 애플리케이션 폴더 구조와 JSP 처리 과정</vt:lpstr>
      <vt:lpstr>웹 애플리케이션 폴더 구조와 JSP 처리 과정</vt:lpstr>
      <vt:lpstr>웹 애플리케이션 폴더 구조와 JSP 처리 과정</vt:lpstr>
      <vt:lpstr>웹 애플리케이션 폴더 구조와 JSP 처리 과정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2014-02-19T02:40:41Z</dcterms:created>
  <dcterms:modified xsi:type="dcterms:W3CDTF">2014-11-06T07:07:32Z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